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6"/>
  </p:sldMasterIdLst>
  <p:notesMasterIdLst>
    <p:notesMasterId r:id="rId38"/>
  </p:notesMasterIdLst>
  <p:handoutMasterIdLst>
    <p:handoutMasterId r:id="rId39"/>
  </p:handoutMasterIdLst>
  <p:sldIdLst>
    <p:sldId id="555" r:id="rId7"/>
    <p:sldId id="616" r:id="rId8"/>
    <p:sldId id="564" r:id="rId9"/>
    <p:sldId id="569" r:id="rId10"/>
    <p:sldId id="600" r:id="rId11"/>
    <p:sldId id="614" r:id="rId12"/>
    <p:sldId id="617" r:id="rId13"/>
    <p:sldId id="618" r:id="rId14"/>
    <p:sldId id="619" r:id="rId15"/>
    <p:sldId id="620" r:id="rId16"/>
    <p:sldId id="621" r:id="rId17"/>
    <p:sldId id="622" r:id="rId18"/>
    <p:sldId id="623" r:id="rId19"/>
    <p:sldId id="624" r:id="rId20"/>
    <p:sldId id="625" r:id="rId21"/>
    <p:sldId id="626" r:id="rId22"/>
    <p:sldId id="627" r:id="rId23"/>
    <p:sldId id="628" r:id="rId24"/>
    <p:sldId id="629" r:id="rId25"/>
    <p:sldId id="630" r:id="rId26"/>
    <p:sldId id="631" r:id="rId27"/>
    <p:sldId id="632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271" r:id="rId37"/>
  </p:sldIdLst>
  <p:sldSz cx="9144000" cy="5143500" type="screen16x9"/>
  <p:notesSz cx="6799263" cy="9929813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8CAB"/>
    <a:srgbClr val="11AFDC"/>
    <a:srgbClr val="14CCFF"/>
    <a:srgbClr val="2671B6"/>
    <a:srgbClr val="29779D"/>
    <a:srgbClr val="0070C0"/>
    <a:srgbClr val="78E6D1"/>
    <a:srgbClr val="339DFF"/>
    <a:srgbClr val="0D0D0D"/>
    <a:srgbClr val="08A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99" autoAdjust="0"/>
    <p:restoredTop sz="95768" autoAdjust="0"/>
  </p:normalViewPr>
  <p:slideViewPr>
    <p:cSldViewPr>
      <p:cViewPr varScale="1">
        <p:scale>
          <a:sx n="114" d="100"/>
          <a:sy n="114" d="100"/>
        </p:scale>
        <p:origin x="1013" y="8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10" d="100"/>
        <a:sy n="110" d="100"/>
      </p:scale>
      <p:origin x="0" y="102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1x A72 on Caffe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7CA7-4ED9-AB20-991F2EBAC59C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7CA7-4ED9-AB20-991F2EBAC59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Sheet1!$B$2:$B$3</c:f>
              <c:numCache>
                <c:formatCode>General</c:formatCode>
                <c:ptCount val="2"/>
                <c:pt idx="0">
                  <c:v>147</c:v>
                </c:pt>
                <c:pt idx="1">
                  <c:v>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A7-4ED9-AB20-991F2EBAC5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 2 x A72 on Caffe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SqueezeNet（ms）</c:v>
                </c:pt>
                <c:pt idx="1">
                  <c:v>MobileNet  (ms)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2"/>
                <c:pt idx="0">
                  <c:v>102</c:v>
                </c:pt>
                <c:pt idx="1">
                  <c:v>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CA7-4ED9-AB20-991F2EBAC59C}"/>
            </c:ext>
          </c:extLst>
        </c:ser>
        <c:ser>
          <c:idx val="4"/>
          <c:order val="2"/>
          <c:tx>
            <c:strRef>
              <c:f>Sheet1!$D$1</c:f>
              <c:strCache>
                <c:ptCount val="1"/>
                <c:pt idx="0">
                  <c:v>1 x A72 on Tengine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Sheet1!$D$2:$D$3</c:f>
              <c:numCache>
                <c:formatCode>General</c:formatCode>
                <c:ptCount val="2"/>
                <c:pt idx="0">
                  <c:v>60.8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A7-4ED9-AB20-991F2EBAC59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2 x A72 on Tengine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Sheet1!$E$2:$E$3</c:f>
              <c:numCache>
                <c:formatCode>General</c:formatCode>
                <c:ptCount val="2"/>
                <c:pt idx="0">
                  <c:v>37.799999999999997</c:v>
                </c:pt>
                <c:pt idx="1">
                  <c:v>47.2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CA7-4ED9-AB20-991F2EBAC59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129852416"/>
        <c:axId val="2130166336"/>
      </c:barChart>
      <c:catAx>
        <c:axId val="21298524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pPr>
            <a:endParaRPr lang="en-US"/>
          </a:p>
        </c:txPr>
        <c:crossAx val="2130166336"/>
        <c:crosses val="autoZero"/>
        <c:auto val="1"/>
        <c:lblAlgn val="ctr"/>
        <c:lblOffset val="100"/>
        <c:noMultiLvlLbl val="0"/>
      </c:catAx>
      <c:valAx>
        <c:axId val="2130166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pPr>
            <a:endParaRPr lang="en-US"/>
          </a:p>
        </c:txPr>
        <c:crossAx val="2129852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prstDash val="solid"/>
      <a:round/>
    </a:ln>
    <a:effectLst/>
  </c:spPr>
  <c:txPr>
    <a:bodyPr/>
    <a:lstStyle/>
    <a:p>
      <a:pPr>
        <a:defRPr lang="zh-CN" baseline="0">
          <a:latin typeface="Arial" panose="020B0604020202020204" pitchFamily="34" charset="0"/>
          <a:ea typeface="微软雅黑" panose="020B0503020204020204" pitchFamily="34" charset="-122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4" Type="http://schemas.openxmlformats.org/officeDocument/2006/relationships/image" Target="../media/image3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1342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81676-12AF-4D2C-84B6-F71A86A8FD5D}" type="datetimeFigureOut">
              <a:rPr lang="en-US" smtClean="0"/>
              <a:t>6/27/2019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1342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87A46-545E-4B54-9814-BE8AD37D55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595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wmf>
</file>

<file path=ppt/media/image3.png>
</file>

<file path=ppt/media/image30.png>
</file>

<file path=ppt/media/image31.wmf>
</file>

<file path=ppt/media/image32.wmf>
</file>

<file path=ppt/media/image33.wmf>
</file>

<file path=ppt/media/image34.wmf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1342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C2DBBD-45A0-406D-B529-0C6A3DFC05BB}" type="datetimeFigureOut">
              <a:rPr lang="en-US" smtClean="0"/>
              <a:t>6/27/2019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8287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1342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1E679-53C4-49BB-B2FA-B22C23CDA4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780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866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731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597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458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319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192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051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911" algn="l" defTabSz="9137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hasCustomPrompt="1"/>
          </p:nvPr>
        </p:nvSpPr>
        <p:spPr>
          <a:xfrm>
            <a:off x="675176" y="1080000"/>
            <a:ext cx="8280000" cy="1440000"/>
          </a:xfrm>
        </p:spPr>
        <p:txBody>
          <a:bodyPr lIns="0" tIns="0" rIns="0" bIns="0">
            <a:normAutofit/>
          </a:bodyPr>
          <a:lstStyle>
            <a:lvl1pPr algn="r">
              <a:defRPr sz="4800" b="0">
                <a:solidFill>
                  <a:srgbClr val="00B0F0"/>
                </a:solidFill>
                <a:effectLst/>
              </a:defRPr>
            </a:lvl1pPr>
          </a:lstStyle>
          <a:p>
            <a:r>
              <a:rPr kumimoji="0" lang="en-GB" dirty="0"/>
              <a:t>Click to Edit Title</a:t>
            </a:r>
            <a:endParaRPr kumimoji="0" lang="en-US" dirty="0"/>
          </a:p>
        </p:txBody>
      </p:sp>
      <p:sp>
        <p:nvSpPr>
          <p:cNvPr id="20" name="Subtitle 19"/>
          <p:cNvSpPr>
            <a:spLocks noGrp="1"/>
          </p:cNvSpPr>
          <p:nvPr>
            <p:ph type="subTitle" idx="1" hasCustomPrompt="1"/>
          </p:nvPr>
        </p:nvSpPr>
        <p:spPr>
          <a:xfrm>
            <a:off x="675176" y="2700000"/>
            <a:ext cx="8280000" cy="720000"/>
          </a:xfrm>
        </p:spPr>
        <p:txBody>
          <a:bodyPr lIns="0" tIns="0" rIns="0"/>
          <a:lstStyle>
            <a:lvl1pPr marL="36548" indent="0" algn="r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6854" indent="0" algn="ctr">
              <a:buNone/>
            </a:lvl2pPr>
            <a:lvl3pPr marL="913709" indent="0" algn="ctr">
              <a:buNone/>
            </a:lvl3pPr>
            <a:lvl4pPr marL="1370563" indent="0" algn="ctr">
              <a:buNone/>
            </a:lvl4pPr>
            <a:lvl5pPr marL="1827413" indent="0" algn="ctr">
              <a:buNone/>
            </a:lvl5pPr>
            <a:lvl6pPr marL="2284262" indent="0" algn="ctr">
              <a:buNone/>
            </a:lvl6pPr>
            <a:lvl7pPr marL="2741123" indent="0" algn="ctr">
              <a:buNone/>
            </a:lvl7pPr>
            <a:lvl8pPr marL="3197971" indent="0" algn="ctr">
              <a:buNone/>
            </a:lvl8pPr>
            <a:lvl9pPr marL="3654820" indent="0" algn="ctr">
              <a:buNone/>
            </a:lvl9pPr>
          </a:lstStyle>
          <a:p>
            <a:r>
              <a:rPr kumimoji="0" lang="en-GB" dirty="0"/>
              <a:t>Click to edit subtitle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1341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>
              <a:defRPr kumimoji="0" lang="en-US" sz="2000" b="0" i="0" kern="1200" baseline="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Gill Sans MT"/>
              </a:defRPr>
            </a:lvl4pPr>
            <a:lvl5pPr marL="802674" indent="-264914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</p:spPr>
        <p:txBody>
          <a:bodyPr/>
          <a:lstStyle/>
          <a:p>
            <a:fld id="{093B2A86-45ED-C24E-A6EF-CE2E29A7B2D6}" type="datetimeFigureOut">
              <a:rPr kumimoji="1" lang="zh-CN" altLang="en-US" smtClean="0"/>
              <a:t>2019/6/27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7"/>
            <a:ext cx="30861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</p:spPr>
        <p:txBody>
          <a:bodyPr/>
          <a:lstStyle/>
          <a:p>
            <a:fld id="{4B177189-E7CB-4A4F-A05A-B7FCD8F5ECE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8058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31F8016-FE5B-4E01-BC9C-4C469C3EA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2AA1-CBC4-4897-BCFD-92A9667000B2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491CB2-13EF-4186-9746-8F2B49C5C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8A3F74-D35F-48B5-8EA8-4E90A2F4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AC54-B53A-482B-AC9F-FC9FCC3D3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9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1255" y="1080000"/>
            <a:ext cx="8368994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26852" y="898072"/>
            <a:ext cx="685979" cy="6858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17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0" lang="en-GB" dirty="0"/>
              <a:t>Click to Edit Title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1" y="1080000"/>
            <a:ext cx="3956784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58343" y="1080000"/>
            <a:ext cx="4171913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125540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1254" y="1080000"/>
            <a:ext cx="3956784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58343" y="1080000"/>
            <a:ext cx="4171913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74056" y="690332"/>
            <a:ext cx="8372180" cy="297000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26852" y="898072"/>
            <a:ext cx="685979" cy="6858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9599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1255" y="1080000"/>
            <a:ext cx="8368994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74056" y="690332"/>
            <a:ext cx="8372180" cy="297000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26852" y="898072"/>
            <a:ext cx="685979" cy="6858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9226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earence check 1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0" lang="en-GB" dirty="0"/>
              <a:t>Click to Edit Title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5" y="1080000"/>
            <a:ext cx="8370249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0" y="1143004"/>
            <a:ext cx="9144000" cy="3436055"/>
          </a:xfrm>
          <a:prstGeom prst="rect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991994" y="767478"/>
            <a:ext cx="3062784" cy="36979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Approximate</a:t>
            </a:r>
            <a:r>
              <a:rPr kumimoji="0" lang="en-US" sz="1000" b="1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 clearance</a:t>
            </a:r>
            <a:endParaRPr kumimoji="0" lang="en-US" sz="1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991994" y="4579080"/>
            <a:ext cx="3062784" cy="564445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algn="ctr" defTabSz="913709" fontAlgn="base"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FFFFFF"/>
                </a:solidFill>
                <a:latin typeface="Arial" charset="0"/>
                <a:ea typeface="MS PGothic" pitchFamily="34" charset="-128"/>
              </a:rPr>
              <a:t>Approximate clearance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2991994" y="626364"/>
            <a:ext cx="3062784" cy="36979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Approximate</a:t>
            </a:r>
            <a:r>
              <a:rPr kumimoji="0" lang="en-US" sz="1000" b="1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 clearance</a:t>
            </a:r>
            <a:endParaRPr kumimoji="0" lang="en-US" sz="1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991994" y="4615317"/>
            <a:ext cx="3062784" cy="528205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algn="ctr" defTabSz="913709" fontAlgn="base"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FFFFFF"/>
                </a:solidFill>
                <a:latin typeface="Arial" charset="0"/>
                <a:ea typeface="MS PGothic" pitchFamily="34" charset="-128"/>
              </a:rPr>
              <a:t>Approximate clearance</a:t>
            </a:r>
          </a:p>
        </p:txBody>
      </p:sp>
    </p:spTree>
    <p:extLst>
      <p:ext uri="{BB962C8B-B14F-4D97-AF65-F5344CB8AC3E}">
        <p14:creationId xmlns:p14="http://schemas.microsoft.com/office/powerpoint/2010/main" val="172084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learence check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0" lang="en-GB" dirty="0"/>
              <a:t>Click to Edit Title</a:t>
            </a:r>
            <a:endParaRPr kumimoji="0"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0" y="1143004"/>
            <a:ext cx="9144000" cy="3436055"/>
          </a:xfrm>
          <a:prstGeom prst="rect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991994" y="767478"/>
            <a:ext cx="3062784" cy="36979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Approximate</a:t>
            </a:r>
            <a:r>
              <a:rPr kumimoji="0" lang="en-US" sz="1000" b="1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 clearance</a:t>
            </a:r>
            <a:endParaRPr kumimoji="0" lang="en-US" sz="1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91994" y="4579080"/>
            <a:ext cx="3062784" cy="564445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algn="ctr" defTabSz="913709" fontAlgn="base"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FFFFFF"/>
                </a:solidFill>
                <a:latin typeface="Arial" charset="0"/>
                <a:ea typeface="MS PGothic" pitchFamily="34" charset="-128"/>
              </a:rPr>
              <a:t>Approximate clearance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550475" y="987414"/>
            <a:ext cx="0" cy="38183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1" y="1080000"/>
            <a:ext cx="3956784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58790" y="1080000"/>
            <a:ext cx="4171461" cy="3510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GB" dirty="0"/>
              <a:t>Click to edit text</a:t>
            </a:r>
          </a:p>
          <a:p>
            <a:pPr lvl="1" eaLnBrk="1" latinLnBrk="0" hangingPunct="1"/>
            <a:r>
              <a:rPr lang="en-GB" dirty="0"/>
              <a:t>Second level</a:t>
            </a:r>
          </a:p>
          <a:p>
            <a:pPr lvl="2" eaLnBrk="1" latinLnBrk="0" hangingPunct="1"/>
            <a:r>
              <a:rPr lang="en-GB" dirty="0"/>
              <a:t>Third level</a:t>
            </a:r>
          </a:p>
          <a:p>
            <a:pPr lvl="3" eaLnBrk="1" latinLnBrk="0" hangingPunct="1"/>
            <a:r>
              <a:rPr lang="en-GB" dirty="0"/>
              <a:t>Fourth level</a:t>
            </a:r>
          </a:p>
          <a:p>
            <a:pPr lvl="4" eaLnBrk="1" latinLnBrk="0" hangingPunct="1"/>
            <a:r>
              <a:rPr lang="en-GB" dirty="0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2991994" y="626364"/>
            <a:ext cx="3062784" cy="36979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37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Approximate</a:t>
            </a:r>
            <a:r>
              <a:rPr kumimoji="0" lang="en-US" sz="1000" b="1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  <a:ea typeface="MS PGothic" pitchFamily="34" charset="-128"/>
              </a:rPr>
              <a:t> clearance</a:t>
            </a:r>
            <a:endParaRPr kumimoji="0" lang="en-US" sz="1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MS PGothic" pitchFamily="34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991994" y="4615317"/>
            <a:ext cx="3062784" cy="528205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72" tIns="45686" rIns="91372" bIns="45686" numCol="1" rtlCol="0" anchor="ctr" anchorCtr="0" compatLnSpc="1">
            <a:prstTxWarp prst="textNoShape">
              <a:avLst/>
            </a:prstTxWarp>
          </a:bodyPr>
          <a:lstStyle/>
          <a:p>
            <a:pPr algn="ctr" defTabSz="913709" fontAlgn="base"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FFFFFF"/>
                </a:solidFill>
                <a:latin typeface="Arial" charset="0"/>
                <a:ea typeface="MS PGothic" pitchFamily="34" charset="-128"/>
              </a:rPr>
              <a:t>Approximate clearance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351589" y="1004889"/>
            <a:ext cx="0" cy="380091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550475" y="987414"/>
            <a:ext cx="0" cy="38183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14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ansis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hasCustomPrompt="1"/>
          </p:nvPr>
        </p:nvSpPr>
        <p:spPr>
          <a:xfrm>
            <a:off x="675176" y="2097183"/>
            <a:ext cx="8280000" cy="760219"/>
          </a:xfrm>
        </p:spPr>
        <p:txBody>
          <a:bodyPr lIns="0" tIns="0" rIns="0" bIns="0">
            <a:normAutofit/>
          </a:bodyPr>
          <a:lstStyle>
            <a:lvl1pPr algn="r">
              <a:defRPr sz="48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en-GB" dirty="0"/>
              <a:t>Click to Edit Title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411561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hasCustomPrompt="1"/>
          </p:nvPr>
        </p:nvSpPr>
        <p:spPr>
          <a:xfrm>
            <a:off x="1151542" y="1905025"/>
            <a:ext cx="6958968" cy="1109747"/>
          </a:xfrm>
        </p:spPr>
        <p:txBody>
          <a:bodyPr lIns="0" tIns="0" rIns="0" bIns="0">
            <a:noAutofit/>
          </a:bodyPr>
          <a:lstStyle>
            <a:lvl1pPr algn="l">
              <a:defRPr sz="3200" b="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en-GB" dirty="0"/>
              <a:t>Type or insert a quote into this box ensuring each line of text is as equal as possible.  There are three line to fill so please edit as required.  Character count </a:t>
            </a:r>
            <a:r>
              <a:rPr kumimoji="0" lang="en-GB" dirty="0" err="1"/>
              <a:t>approx</a:t>
            </a:r>
            <a:r>
              <a:rPr kumimoji="0" lang="en-GB" dirty="0"/>
              <a:t> 160</a:t>
            </a:r>
            <a:endParaRPr kumimoji="0"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19570" y="3386667"/>
            <a:ext cx="685979" cy="6858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636843" y="3393441"/>
            <a:ext cx="3534164" cy="409531"/>
          </a:xfrm>
        </p:spPr>
        <p:txBody>
          <a:bodyPr/>
          <a:lstStyle>
            <a:lvl1pPr marL="0" indent="0" algn="r">
              <a:buNone/>
              <a:defRPr sz="1200">
                <a:solidFill>
                  <a:srgbClr val="7F7F7F"/>
                </a:solidFill>
              </a:defRPr>
            </a:lvl1pPr>
            <a:lvl2pPr marL="537754" indent="0">
              <a:buNone/>
              <a:defRPr sz="1200">
                <a:solidFill>
                  <a:srgbClr val="7F7F7F"/>
                </a:solidFill>
              </a:defRPr>
            </a:lvl2pPr>
            <a:lvl3pPr marL="537754" indent="0">
              <a:buNone/>
              <a:defRPr sz="1200">
                <a:solidFill>
                  <a:srgbClr val="7F7F7F"/>
                </a:solidFill>
              </a:defRPr>
            </a:lvl3pPr>
            <a:lvl4pPr marL="537754" indent="0">
              <a:buNone/>
              <a:defRPr sz="1200">
                <a:solidFill>
                  <a:srgbClr val="7F7F7F"/>
                </a:solidFill>
              </a:defRPr>
            </a:lvl4pPr>
            <a:lvl5pPr marL="537754" indent="0">
              <a:buNone/>
              <a:defRPr sz="1200">
                <a:solidFill>
                  <a:srgbClr val="7F7F7F"/>
                </a:solidFill>
              </a:defRPr>
            </a:lvl5pPr>
          </a:lstStyle>
          <a:p>
            <a:pPr lvl="0"/>
            <a:r>
              <a:rPr lang="en-GB" dirty="0"/>
              <a:t>Type acknowledgement or source of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250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360001" y="252000"/>
            <a:ext cx="8372180" cy="432000"/>
          </a:xfrm>
          <a:prstGeom prst="rect">
            <a:avLst/>
          </a:prstGeom>
        </p:spPr>
        <p:txBody>
          <a:bodyPr vert="horz" lIns="0" tIns="0" rIns="0" bIns="0" anchor="t">
            <a:noAutofit/>
          </a:bodyPr>
          <a:lstStyle/>
          <a:p>
            <a:r>
              <a:rPr kumimoji="0" lang="en-GB" dirty="0"/>
              <a:t>Click to Edit Title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60006" y="882001"/>
            <a:ext cx="8372176" cy="3685858"/>
          </a:xfrm>
          <a:prstGeom prst="rect">
            <a:avLst/>
          </a:prstGeom>
        </p:spPr>
        <p:txBody>
          <a:bodyPr vert="horz" lIns="0" tIns="0" rIns="0" bIns="0">
            <a:noAutofit/>
          </a:bodyPr>
          <a:lstStyle/>
          <a:p>
            <a:pPr lvl="0" eaLnBrk="1" latinLnBrk="0" hangingPunct="1"/>
            <a:r>
              <a:rPr kumimoji="0" lang="en-GB" dirty="0"/>
              <a:t>Click to edit text</a:t>
            </a:r>
          </a:p>
          <a:p>
            <a:pPr lvl="2" eaLnBrk="1" latinLnBrk="0" hangingPunct="1"/>
            <a:r>
              <a:rPr kumimoji="0" lang="en-GB" dirty="0"/>
              <a:t>Second level</a:t>
            </a:r>
          </a:p>
          <a:p>
            <a:pPr lvl="1" eaLnBrk="1" latinLnBrk="0" hangingPunct="1"/>
            <a:r>
              <a:rPr kumimoji="0" lang="en-GB" dirty="0"/>
              <a:t>Third level</a:t>
            </a:r>
          </a:p>
          <a:p>
            <a:pPr lvl="3" eaLnBrk="1" latinLnBrk="0" hangingPunct="1"/>
            <a:r>
              <a:rPr kumimoji="0" lang="en-GB" dirty="0"/>
              <a:t>Fourth level</a:t>
            </a:r>
          </a:p>
          <a:p>
            <a:pPr lvl="2" eaLnBrk="1" latinLnBrk="0" hangingPunct="1"/>
            <a:r>
              <a:rPr kumimoji="0" lang="en-GB" dirty="0"/>
              <a:t>Fifth level</a:t>
            </a:r>
            <a:endParaRPr kumimoji="0" lang="en-US" dirty="0"/>
          </a:p>
        </p:txBody>
      </p:sp>
      <p:sp>
        <p:nvSpPr>
          <p:cNvPr id="7" name="Slide Number Placeholder 4"/>
          <p:cNvSpPr txBox="1">
            <a:spLocks/>
          </p:cNvSpPr>
          <p:nvPr/>
        </p:nvSpPr>
        <p:spPr>
          <a:xfrm>
            <a:off x="4272430" y="4765858"/>
            <a:ext cx="547322" cy="221729"/>
          </a:xfrm>
          <a:prstGeom prst="rect">
            <a:avLst/>
          </a:prstGeom>
        </p:spPr>
        <p:txBody>
          <a:bodyPr vert="horz" lIns="0" tIns="0" rIns="91372" bIns="0" anchor="ctr"/>
          <a:lstStyle>
            <a:defPPr>
              <a:defRPr lang="en-US"/>
            </a:defPPr>
            <a:lvl1pPr marL="0" algn="l" defTabSz="457200" rtl="0" eaLnBrk="1" latinLnBrk="0" hangingPunct="1">
              <a:defRPr kumimoji="0" sz="100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4568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9DA607-C033-414D-8F05-C963E77EB547}" type="slidenum">
              <a:rPr lang="en-US" sz="1000" smtClean="0">
                <a:solidFill>
                  <a:schemeClr val="bg1">
                    <a:lumMod val="50000"/>
                  </a:schemeClr>
                </a:solidFill>
              </a:rPr>
              <a:pPr marL="0" marR="0" indent="0" algn="ctr" defTabSz="4568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98062F-EE8D-49EB-A317-22916E18120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6772" y="4727365"/>
            <a:ext cx="1155408" cy="31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23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5" r:id="rId10"/>
    <p:sldLayoutId id="2147483699" r:id="rId11"/>
  </p:sldLayoutIdLst>
  <p:txStyles>
    <p:titleStyle>
      <a:lvl1pPr algn="l" rtl="0" eaLnBrk="1" latinLnBrk="0" hangingPunct="1">
        <a:spcBef>
          <a:spcPct val="0"/>
        </a:spcBef>
        <a:buNone/>
        <a:tabLst>
          <a:tab pos="2154188" algn="l"/>
        </a:tabLst>
        <a:defRPr kumimoji="0" sz="3000" b="1" i="0" kern="1200" baseline="0">
          <a:solidFill>
            <a:srgbClr val="0070C0"/>
          </a:solidFill>
          <a:effectLst/>
          <a:latin typeface="Arial" panose="020B0604020202020204" pitchFamily="34" charset="0"/>
          <a:ea typeface="微软雅黑" panose="020B0503020204020204" pitchFamily="34" charset="-122"/>
          <a:cs typeface="Gill Sans MT"/>
        </a:defRPr>
      </a:lvl1pPr>
    </p:titleStyle>
    <p:bodyStyle>
      <a:lvl1pPr marL="264914" indent="-264914" algn="l" rtl="0" eaLnBrk="1" latinLnBrk="0" hangingPunct="1">
        <a:spcBef>
          <a:spcPts val="400"/>
        </a:spcBef>
        <a:buClr>
          <a:schemeClr val="accent5"/>
        </a:buClr>
        <a:buSzPct val="95000"/>
        <a:buFont typeface="Wingdings" charset="2"/>
        <a:buChar char="§"/>
        <a:defRPr kumimoji="0" sz="2400" b="0" i="0" kern="1200" baseline="0">
          <a:solidFill>
            <a:schemeClr val="tx1">
              <a:lumMod val="75000"/>
              <a:lumOff val="25000"/>
            </a:schemeClr>
          </a:solidFill>
          <a:effectLst/>
          <a:latin typeface="Arial" panose="020B0604020202020204" pitchFamily="34" charset="0"/>
          <a:ea typeface="微软雅黑" panose="020B0503020204020204" pitchFamily="34" charset="-122"/>
          <a:cs typeface="Gill Sans MT"/>
        </a:defRPr>
      </a:lvl1pPr>
      <a:lvl2pPr marL="802674" indent="-264914" algn="l" rtl="0" eaLnBrk="1" latinLnBrk="0" hangingPunct="1">
        <a:spcBef>
          <a:spcPts val="400"/>
        </a:spcBef>
        <a:buClr>
          <a:schemeClr val="accent5"/>
        </a:buClr>
        <a:buSzPct val="95000"/>
        <a:buFont typeface="Wingdings" charset="2"/>
        <a:buChar char="§"/>
        <a:defRPr kumimoji="0" sz="2100" b="0" i="0" kern="120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Gill Sans MT"/>
        </a:defRPr>
      </a:lvl2pPr>
      <a:lvl3pPr marL="802674" indent="-264914" algn="l" rtl="0" eaLnBrk="1" latinLnBrk="0" hangingPunct="1">
        <a:spcBef>
          <a:spcPts val="400"/>
        </a:spcBef>
        <a:buClr>
          <a:schemeClr val="accent5"/>
        </a:buClr>
        <a:buSzPct val="95000"/>
        <a:buFont typeface="Wingdings" charset="2"/>
        <a:buChar char="§"/>
        <a:defRPr kumimoji="0" sz="2000" b="0" i="0" kern="120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Gill Sans MT"/>
        </a:defRPr>
      </a:lvl3pPr>
      <a:lvl4pPr marL="802674" indent="-264914" algn="l" rtl="0" eaLnBrk="1" latinLnBrk="0" hangingPunct="1">
        <a:spcBef>
          <a:spcPts val="400"/>
        </a:spcBef>
        <a:buClr>
          <a:schemeClr val="accent5"/>
        </a:buClr>
        <a:buSzPct val="95000"/>
        <a:buFont typeface="Wingdings" charset="2"/>
        <a:buChar char="§"/>
        <a:defRPr kumimoji="0" sz="2000" b="0" i="0" kern="120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Gill Sans MT"/>
        </a:defRPr>
      </a:lvl4pPr>
      <a:lvl5pPr marL="802674" indent="-264914" algn="l" rtl="0" eaLnBrk="1" latinLnBrk="0" hangingPunct="1">
        <a:spcBef>
          <a:spcPts val="400"/>
        </a:spcBef>
        <a:buClr>
          <a:schemeClr val="accent5"/>
        </a:buClr>
        <a:buSzPct val="95000"/>
        <a:buFont typeface="Wingdings" panose="05000000000000000000" pitchFamily="2" charset="2"/>
        <a:buChar char="Ø"/>
        <a:defRPr kumimoji="0" sz="2000" b="0" i="0" kern="1200" baseline="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Gill Sans MT"/>
        </a:defRPr>
      </a:lvl5pPr>
      <a:lvl6pPr marL="1563770" indent="-257168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" panose="05000000000000000000" pitchFamily="2" charset="2"/>
        <a:buChar char="Ø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699493" indent="-182743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18784" indent="-182743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7204" indent="-182743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68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37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056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741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426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112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979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48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1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2.wmf"/><Relationship Id="rId11" Type="http://schemas.openxmlformats.org/officeDocument/2006/relationships/image" Target="../media/image34.wmf"/><Relationship Id="rId5" Type="http://schemas.openxmlformats.org/officeDocument/2006/relationships/oleObject" Target="../embeddings/oleObject3.bin"/><Relationship Id="rId10" Type="http://schemas.openxmlformats.org/officeDocument/2006/relationships/oleObject" Target="../embeddings/oleObject5.bin"/><Relationship Id="rId4" Type="http://schemas.openxmlformats.org/officeDocument/2006/relationships/image" Target="../media/image31.wmf"/><Relationship Id="rId9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AID/Tengin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12"/>
          <p:cNvSpPr/>
          <p:nvPr/>
        </p:nvSpPr>
        <p:spPr>
          <a:xfrm>
            <a:off x="2241403" y="3806467"/>
            <a:ext cx="6273950" cy="648734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t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矩形: 圆角 12"/>
          <p:cNvSpPr/>
          <p:nvPr/>
        </p:nvSpPr>
        <p:spPr>
          <a:xfrm>
            <a:off x="2241408" y="1773100"/>
            <a:ext cx="3788761" cy="940634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t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Tengine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Open AI Engine</a:t>
            </a:r>
          </a:p>
        </p:txBody>
      </p:sp>
      <p:cxnSp>
        <p:nvCxnSpPr>
          <p:cNvPr id="7" name="直线箭头连接符 6"/>
          <p:cNvCxnSpPr/>
          <p:nvPr/>
        </p:nvCxnSpPr>
        <p:spPr>
          <a:xfrm flipV="1">
            <a:off x="3216669" y="3622414"/>
            <a:ext cx="1" cy="184050"/>
          </a:xfrm>
          <a:prstGeom prst="straightConnector1">
            <a:avLst/>
          </a:prstGeom>
          <a:ln>
            <a:solidFill>
              <a:srgbClr val="118CA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>
            <a:endCxn id="21" idx="2"/>
          </p:cNvCxnSpPr>
          <p:nvPr/>
        </p:nvCxnSpPr>
        <p:spPr>
          <a:xfrm flipV="1">
            <a:off x="5378375" y="3622414"/>
            <a:ext cx="0" cy="184050"/>
          </a:xfrm>
          <a:prstGeom prst="straightConnector1">
            <a:avLst/>
          </a:prstGeom>
          <a:ln>
            <a:solidFill>
              <a:srgbClr val="118CA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 flipV="1">
            <a:off x="7543770" y="3621027"/>
            <a:ext cx="1" cy="185443"/>
          </a:xfrm>
          <a:prstGeom prst="straightConnector1">
            <a:avLst/>
          </a:prstGeom>
          <a:ln>
            <a:solidFill>
              <a:srgbClr val="118CA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87912" y="3980107"/>
            <a:ext cx="1657510" cy="316373"/>
          </a:xfrm>
          <a:prstGeom prst="rect">
            <a:avLst/>
          </a:prstGeom>
          <a:noFill/>
          <a:ln w="19050" cmpd="sng">
            <a:solidFill>
              <a:srgbClr val="118CA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/>
          <a:p>
            <a:pPr algn="ctr"/>
            <a:r>
              <a:rPr kumimoji="1" lang="en-US" altLang="zh-CN" sz="7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Arm CPU,GPU</a:t>
            </a:r>
            <a:endParaRPr kumimoji="1" lang="zh-CN" altLang="en-US" sz="75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51462" y="3976528"/>
            <a:ext cx="1657510" cy="316373"/>
          </a:xfrm>
          <a:prstGeom prst="rect">
            <a:avLst/>
          </a:prstGeom>
          <a:noFill/>
          <a:ln w="19050" cmpd="sng">
            <a:solidFill>
              <a:srgbClr val="118CA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/>
          <a:p>
            <a:pPr algn="ctr"/>
            <a:r>
              <a:rPr kumimoji="1" lang="en-US" altLang="zh-CN" sz="7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xPU</a:t>
            </a:r>
            <a:r>
              <a:rPr kumimoji="1" lang="en-US" altLang="zh-CN" sz="7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/DLA</a:t>
            </a:r>
            <a:endParaRPr kumimoji="1" lang="zh-CN" altLang="en-US" sz="75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15013" y="3976528"/>
            <a:ext cx="1657510" cy="316373"/>
          </a:xfrm>
          <a:prstGeom prst="rect">
            <a:avLst/>
          </a:prstGeom>
          <a:noFill/>
          <a:ln w="19050" cmpd="sng">
            <a:solidFill>
              <a:srgbClr val="118CA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/>
          <a:p>
            <a:pPr algn="ctr"/>
            <a:r>
              <a:rPr kumimoji="1" lang="en-US" altLang="zh-CN" sz="7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DSP Partners</a:t>
            </a:r>
            <a:endParaRPr kumimoji="1" lang="zh-CN" altLang="en-US" sz="75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矩形: 圆角 49">
            <a:extLst>
              <a:ext uri="{FF2B5EF4-FFF2-40B4-BE49-F238E27FC236}">
                <a16:creationId xmlns:a16="http://schemas.microsoft.com/office/drawing/2014/main" id="{B0D429FF-BD9D-4A20-9008-D1EE30BC72CF}"/>
              </a:ext>
            </a:extLst>
          </p:cNvPr>
          <p:cNvSpPr/>
          <p:nvPr/>
        </p:nvSpPr>
        <p:spPr>
          <a:xfrm>
            <a:off x="2740397" y="2203192"/>
            <a:ext cx="859497" cy="287174"/>
          </a:xfrm>
          <a:prstGeom prst="roundRect">
            <a:avLst/>
          </a:prstGeom>
          <a:noFill/>
          <a:ln w="19050" cmpd="sng">
            <a:solidFill>
              <a:schemeClr val="bg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tx1"/>
                </a:solidFill>
              </a:rPr>
              <a:t>Inference</a:t>
            </a:r>
          </a:p>
        </p:txBody>
      </p:sp>
      <p:sp>
        <p:nvSpPr>
          <p:cNvPr id="14" name="矩形: 圆角 12"/>
          <p:cNvSpPr/>
          <p:nvPr/>
        </p:nvSpPr>
        <p:spPr>
          <a:xfrm>
            <a:off x="2241403" y="3151888"/>
            <a:ext cx="6273950" cy="470526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t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矩形: 圆角 11"/>
          <p:cNvSpPr/>
          <p:nvPr/>
        </p:nvSpPr>
        <p:spPr>
          <a:xfrm>
            <a:off x="5622280" y="3242208"/>
            <a:ext cx="1648835" cy="30011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63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BLAS library</a:t>
            </a:r>
          </a:p>
          <a:p>
            <a:pPr algn="ctr"/>
            <a:r>
              <a:rPr lang="en-US" altLang="zh-CN" sz="7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PerfBLAS</a:t>
            </a:r>
            <a:r>
              <a:rPr lang="en-US" altLang="zh-CN" sz="7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sz="7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OpenBLAS</a:t>
            </a:r>
            <a:r>
              <a:rPr lang="en-US" sz="7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/ATLAS/...</a:t>
            </a:r>
          </a:p>
        </p:txBody>
      </p:sp>
      <p:sp>
        <p:nvSpPr>
          <p:cNvPr id="16" name="矩形: 圆角 18"/>
          <p:cNvSpPr/>
          <p:nvPr/>
        </p:nvSpPr>
        <p:spPr>
          <a:xfrm>
            <a:off x="2635485" y="3237102"/>
            <a:ext cx="1416860" cy="300109"/>
          </a:xfrm>
          <a:prstGeom prst="roundRect">
            <a:avLst/>
          </a:prstGeom>
          <a:gradFill flip="none" rotWithShape="1">
            <a:gsLst>
              <a:gs pos="0">
                <a:schemeClr val="bg2"/>
              </a:gs>
              <a:gs pos="50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solidFill>
              <a:schemeClr val="bg1"/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900" dirty="0">
                <a:solidFill>
                  <a:schemeClr val="tx1"/>
                </a:solidFill>
              </a:rPr>
              <a:t>HCL</a:t>
            </a:r>
          </a:p>
          <a:p>
            <a:pPr lvl="0"/>
            <a:r>
              <a:rPr lang="en-US" altLang="zh-CN" sz="600" dirty="0">
                <a:solidFill>
                  <a:schemeClr val="tx1"/>
                </a:solidFill>
              </a:rPr>
              <a:t>Heterogeneous Computing Library </a:t>
            </a:r>
          </a:p>
        </p:txBody>
      </p:sp>
      <p:sp>
        <p:nvSpPr>
          <p:cNvPr id="17" name="矩形: 圆角 5"/>
          <p:cNvSpPr/>
          <p:nvPr/>
        </p:nvSpPr>
        <p:spPr>
          <a:xfrm>
            <a:off x="4164021" y="3242208"/>
            <a:ext cx="1346578" cy="30011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63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Arm Compute Library</a:t>
            </a:r>
          </a:p>
        </p:txBody>
      </p:sp>
      <p:sp>
        <p:nvSpPr>
          <p:cNvPr id="18" name="上箭头 17"/>
          <p:cNvSpPr/>
          <p:nvPr/>
        </p:nvSpPr>
        <p:spPr>
          <a:xfrm>
            <a:off x="5013586" y="2787777"/>
            <a:ext cx="586409" cy="36272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3"/>
          </a:p>
        </p:txBody>
      </p:sp>
      <p:cxnSp>
        <p:nvCxnSpPr>
          <p:cNvPr id="19" name="直线箭头连接符 18"/>
          <p:cNvCxnSpPr>
            <a:endCxn id="16" idx="1"/>
          </p:cNvCxnSpPr>
          <p:nvPr/>
        </p:nvCxnSpPr>
        <p:spPr>
          <a:xfrm>
            <a:off x="1932493" y="3385970"/>
            <a:ext cx="702995" cy="1187"/>
          </a:xfrm>
          <a:prstGeom prst="straightConnector1">
            <a:avLst/>
          </a:prstGeom>
          <a:ln>
            <a:solidFill>
              <a:srgbClr val="118CAB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490165" y="3150500"/>
            <a:ext cx="1442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DengXian" charset="-122"/>
                <a:cs typeface="DengXian" charset="-122"/>
              </a:rPr>
              <a:t>针对不同</a:t>
            </a:r>
            <a:r>
              <a:rPr lang="en-US" altLang="zh-CN" sz="900" dirty="0" err="1">
                <a:latin typeface="DengXian" charset="-122"/>
                <a:cs typeface="DengXian" charset="-122"/>
              </a:rPr>
              <a:t>SoC</a:t>
            </a:r>
            <a:r>
              <a:rPr lang="zh-CN" altLang="en-US" sz="900" dirty="0">
                <a:latin typeface="DengXian" charset="-122"/>
                <a:cs typeface="DengXian" charset="-122"/>
              </a:rPr>
              <a:t>的专有的</a:t>
            </a:r>
            <a:r>
              <a:rPr lang="en-US" altLang="zh-CN" sz="900" dirty="0">
                <a:latin typeface="DengXian" charset="-122"/>
                <a:cs typeface="DengXian" charset="-122"/>
              </a:rPr>
              <a:t>DL Compute Library</a:t>
            </a:r>
            <a:r>
              <a:rPr lang="zh-CN" altLang="en-US" sz="900" dirty="0">
                <a:latin typeface="DengXian" charset="-122"/>
                <a:cs typeface="DengXian" charset="-122"/>
              </a:rPr>
              <a:t>高性能</a:t>
            </a:r>
            <a:r>
              <a:rPr lang="zh-CN" altLang="zh-CN" sz="900" dirty="0">
                <a:latin typeface="DengXian" charset="-122"/>
                <a:cs typeface="DengXian" charset="-122"/>
              </a:rPr>
              <a:t>优化</a:t>
            </a:r>
            <a:r>
              <a:rPr lang="zh-CN" altLang="en-US" sz="900" dirty="0">
                <a:latin typeface="DengXian" charset="-122"/>
                <a:cs typeface="DengXian" charset="-122"/>
              </a:rPr>
              <a:t>库，带来</a:t>
            </a:r>
            <a:r>
              <a:rPr lang="en-US" altLang="zh-CN" sz="900" b="1" dirty="0">
                <a:solidFill>
                  <a:srgbClr val="FF0000"/>
                </a:solidFill>
                <a:latin typeface="DengXian" charset="-122"/>
                <a:cs typeface="DengXian" charset="-122"/>
              </a:rPr>
              <a:t>1.6</a:t>
            </a:r>
            <a:r>
              <a:rPr lang="zh-CN" altLang="en-US" sz="900" b="1" dirty="0">
                <a:solidFill>
                  <a:srgbClr val="FF0000"/>
                </a:solidFill>
                <a:latin typeface="DengXian" charset="-122"/>
                <a:cs typeface="DengXian" charset="-122"/>
              </a:rPr>
              <a:t>～</a:t>
            </a:r>
            <a:r>
              <a:rPr lang="en-US" altLang="zh-CN" sz="900" b="1" dirty="0">
                <a:solidFill>
                  <a:srgbClr val="FF0000"/>
                </a:solidFill>
                <a:latin typeface="DengXian" charset="-122"/>
                <a:cs typeface="DengXian" charset="-122"/>
              </a:rPr>
              <a:t>2.55</a:t>
            </a:r>
            <a:r>
              <a:rPr lang="zh-CN" altLang="en-US" sz="900" b="1" dirty="0">
                <a:solidFill>
                  <a:srgbClr val="FF0000"/>
                </a:solidFill>
                <a:latin typeface="DengXian" charset="-122"/>
                <a:cs typeface="DengXian" charset="-122"/>
              </a:rPr>
              <a:t>倍</a:t>
            </a:r>
            <a:r>
              <a:rPr lang="zh-CN" altLang="en-US" sz="900" dirty="0">
                <a:latin typeface="DengXian" charset="-122"/>
                <a:cs typeface="DengXian" charset="-122"/>
              </a:rPr>
              <a:t>的性能提升。</a:t>
            </a:r>
            <a:endParaRPr kumimoji="1" lang="zh-CN" altLang="en-US" sz="900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1932493" y="2316736"/>
            <a:ext cx="702995" cy="1187"/>
          </a:xfrm>
          <a:prstGeom prst="straightConnector1">
            <a:avLst/>
          </a:prstGeom>
          <a:ln>
            <a:solidFill>
              <a:srgbClr val="118CAB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90165" y="2041468"/>
            <a:ext cx="1433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DengXian" charset="-122"/>
                <a:cs typeface="DengXian" charset="-122"/>
              </a:rPr>
              <a:t>针对不同算法优化的嵌入式前端推理引擎，全面支持流行的</a:t>
            </a:r>
            <a:r>
              <a:rPr lang="en-US" altLang="zh-CN" sz="900" dirty="0" err="1">
                <a:latin typeface="DengXian" charset="-122"/>
                <a:cs typeface="DengXian" charset="-122"/>
              </a:rPr>
              <a:t>Caffe</a:t>
            </a:r>
            <a:r>
              <a:rPr lang="zh-CN" altLang="en-US" sz="900" dirty="0">
                <a:latin typeface="DengXian" charset="-122"/>
                <a:cs typeface="DengXian" charset="-122"/>
              </a:rPr>
              <a:t>，</a:t>
            </a:r>
            <a:r>
              <a:rPr lang="en-US" altLang="zh-CN" sz="900" dirty="0" err="1">
                <a:latin typeface="DengXian" charset="-122"/>
                <a:cs typeface="DengXian" charset="-122"/>
              </a:rPr>
              <a:t>MXNet</a:t>
            </a:r>
            <a:r>
              <a:rPr lang="zh-CN" altLang="en-US" sz="900" dirty="0">
                <a:latin typeface="DengXian" charset="-122"/>
                <a:cs typeface="DengXian" charset="-122"/>
              </a:rPr>
              <a:t>，</a:t>
            </a:r>
            <a:r>
              <a:rPr lang="en-US" altLang="zh-CN" sz="900" dirty="0" err="1">
                <a:latin typeface="DengXian" charset="-122"/>
                <a:cs typeface="DengXian" charset="-122"/>
              </a:rPr>
              <a:t>TensorFlow</a:t>
            </a:r>
            <a:endParaRPr kumimoji="1" lang="zh-CN" altLang="en-US" sz="900" dirty="0"/>
          </a:p>
        </p:txBody>
      </p:sp>
      <p:cxnSp>
        <p:nvCxnSpPr>
          <p:cNvPr id="23" name="直线箭头连接符 22"/>
          <p:cNvCxnSpPr/>
          <p:nvPr/>
        </p:nvCxnSpPr>
        <p:spPr>
          <a:xfrm flipV="1">
            <a:off x="1897785" y="4121032"/>
            <a:ext cx="311773" cy="3403"/>
          </a:xfrm>
          <a:prstGeom prst="straightConnector1">
            <a:avLst/>
          </a:prstGeom>
          <a:ln>
            <a:solidFill>
              <a:srgbClr val="118CAB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721742" y="4017153"/>
            <a:ext cx="1193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latin typeface="DengXian" charset="-122"/>
                <a:cs typeface="DengXian" charset="-122"/>
              </a:rPr>
              <a:t>芯片和板级系统</a:t>
            </a:r>
            <a:endParaRPr kumimoji="1" lang="zh-CN" altLang="en-US" sz="900" dirty="0"/>
          </a:p>
        </p:txBody>
      </p:sp>
      <p:sp>
        <p:nvSpPr>
          <p:cNvPr id="25" name="上箭头 24"/>
          <p:cNvSpPr/>
          <p:nvPr/>
        </p:nvSpPr>
        <p:spPr>
          <a:xfrm>
            <a:off x="4400357" y="1330307"/>
            <a:ext cx="586409" cy="35851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3"/>
          </a:p>
        </p:txBody>
      </p:sp>
      <p:sp>
        <p:nvSpPr>
          <p:cNvPr id="26" name="矩形: 圆角 12"/>
          <p:cNvSpPr/>
          <p:nvPr/>
        </p:nvSpPr>
        <p:spPr>
          <a:xfrm>
            <a:off x="2241405" y="1073010"/>
            <a:ext cx="4097353" cy="251695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t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Tengine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APIs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Caffe APIs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TensorFlow API etc.</a:t>
            </a:r>
          </a:p>
        </p:txBody>
      </p:sp>
      <p:sp>
        <p:nvSpPr>
          <p:cNvPr id="27" name="矩形: 圆角 12"/>
          <p:cNvSpPr/>
          <p:nvPr/>
        </p:nvSpPr>
        <p:spPr>
          <a:xfrm>
            <a:off x="7548249" y="1773100"/>
            <a:ext cx="966134" cy="940634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t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Models</a:t>
            </a:r>
          </a:p>
          <a:p>
            <a:pPr algn="ctr"/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Caffe, TensorFlow,</a:t>
            </a:r>
          </a:p>
          <a:p>
            <a:pPr algn="ctr"/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MXNet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</a:p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ONNX, ...</a:t>
            </a:r>
          </a:p>
        </p:txBody>
      </p:sp>
      <p:sp>
        <p:nvSpPr>
          <p:cNvPr id="29" name="矩形: 圆角 11"/>
          <p:cNvSpPr/>
          <p:nvPr/>
        </p:nvSpPr>
        <p:spPr>
          <a:xfrm>
            <a:off x="7382790" y="3242208"/>
            <a:ext cx="1021652" cy="30011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63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Private library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31" name="矩形: 圆角 49">
            <a:extLst>
              <a:ext uri="{FF2B5EF4-FFF2-40B4-BE49-F238E27FC236}">
                <a16:creationId xmlns:a16="http://schemas.microsoft.com/office/drawing/2014/main" id="{716D70CC-1DDD-4BB3-AF72-1FA1F3E16421}"/>
              </a:ext>
            </a:extLst>
          </p:cNvPr>
          <p:cNvSpPr/>
          <p:nvPr/>
        </p:nvSpPr>
        <p:spPr>
          <a:xfrm>
            <a:off x="3874523" y="2199619"/>
            <a:ext cx="859497" cy="287174"/>
          </a:xfrm>
          <a:prstGeom prst="roundRect">
            <a:avLst/>
          </a:prstGeom>
          <a:noFill/>
          <a:ln w="19050" cmpd="sng">
            <a:solidFill>
              <a:schemeClr val="bg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Security</a:t>
            </a:r>
          </a:p>
        </p:txBody>
      </p:sp>
      <p:sp>
        <p:nvSpPr>
          <p:cNvPr id="32" name="矩形: 圆角 49">
            <a:extLst>
              <a:ext uri="{FF2B5EF4-FFF2-40B4-BE49-F238E27FC236}">
                <a16:creationId xmlns:a16="http://schemas.microsoft.com/office/drawing/2014/main" id="{F6B53F03-AC17-4FC0-B20E-A32BEBB19E97}"/>
              </a:ext>
            </a:extLst>
          </p:cNvPr>
          <p:cNvSpPr/>
          <p:nvPr/>
        </p:nvSpPr>
        <p:spPr>
          <a:xfrm>
            <a:off x="4961013" y="2199619"/>
            <a:ext cx="859498" cy="287174"/>
          </a:xfrm>
          <a:prstGeom prst="roundRect">
            <a:avLst/>
          </a:prstGeom>
          <a:noFill/>
          <a:ln w="19050" cmpd="sng">
            <a:solidFill>
              <a:schemeClr val="bg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600" dirty="0">
                <a:solidFill>
                  <a:schemeClr val="tx1"/>
                </a:solidFill>
              </a:rPr>
              <a:t>Dynamic scheduling for heterogeneous computing</a:t>
            </a:r>
          </a:p>
        </p:txBody>
      </p:sp>
      <p:sp>
        <p:nvSpPr>
          <p:cNvPr id="36" name="标题 5"/>
          <p:cNvSpPr txBox="1">
            <a:spLocks/>
          </p:cNvSpPr>
          <p:nvPr/>
        </p:nvSpPr>
        <p:spPr>
          <a:xfrm>
            <a:off x="413538" y="270041"/>
            <a:ext cx="8300346" cy="432000"/>
          </a:xfrm>
          <a:prstGeom prst="rect">
            <a:avLst/>
          </a:prstGeom>
        </p:spPr>
        <p:txBody>
          <a:bodyPr vert="horz" lIns="0" tIns="0" rIns="0" bIns="0" anchor="t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tabLst>
                <a:tab pos="2872323" algn="l"/>
              </a:tabLst>
              <a:defRPr kumimoji="0" sz="4000" b="1" i="0" kern="1200" baseline="0">
                <a:solidFill>
                  <a:srgbClr val="0070C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Gill Sans MT"/>
              </a:defRPr>
            </a:lvl1pPr>
          </a:lstStyle>
          <a:p>
            <a:r>
              <a:rPr kumimoji="1" lang="en-US" altLang="zh-CN" sz="3000" dirty="0" err="1">
                <a:latin typeface="+mj-ea"/>
                <a:ea typeface="+mj-ea"/>
              </a:rPr>
              <a:t>Tengine</a:t>
            </a:r>
            <a:r>
              <a:rPr kumimoji="1" lang="en-US" altLang="zh-CN" sz="3000" dirty="0">
                <a:latin typeface="+mj-ea"/>
                <a:ea typeface="+mj-ea"/>
              </a:rPr>
              <a:t>-</a:t>
            </a:r>
            <a:r>
              <a:rPr kumimoji="1" lang="zh-CN" altLang="en-US" sz="3000" dirty="0">
                <a:latin typeface="+mj-ea"/>
                <a:ea typeface="+mj-ea"/>
              </a:rPr>
              <a:t>高性能嵌入式</a:t>
            </a:r>
            <a:r>
              <a:rPr kumimoji="1" lang="en-US" altLang="zh-CN" sz="3000" dirty="0">
                <a:latin typeface="+mj-ea"/>
                <a:ea typeface="+mj-ea"/>
              </a:rPr>
              <a:t>Inference Engine</a:t>
            </a:r>
            <a:endParaRPr kumimoji="1" lang="zh-CN" altLang="en-US" sz="3000" dirty="0">
              <a:highlight>
                <a:srgbClr val="FFFF00"/>
              </a:highlight>
              <a:latin typeface="+mj-ea"/>
              <a:ea typeface="+mj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288086"/>
            <a:ext cx="251520" cy="3959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rgbClr val="0070C0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sp>
        <p:nvSpPr>
          <p:cNvPr id="42" name="上箭头 41"/>
          <p:cNvSpPr/>
          <p:nvPr/>
        </p:nvSpPr>
        <p:spPr>
          <a:xfrm rot="16200000">
            <a:off x="7219019" y="2072831"/>
            <a:ext cx="299235" cy="3089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3"/>
          </a:p>
        </p:txBody>
      </p:sp>
      <p:sp>
        <p:nvSpPr>
          <p:cNvPr id="45" name="矩形: 圆角 12">
            <a:extLst>
              <a:ext uri="{FF2B5EF4-FFF2-40B4-BE49-F238E27FC236}">
                <a16:creationId xmlns:a16="http://schemas.microsoft.com/office/drawing/2014/main" id="{BE14766A-3668-4AF3-8EDF-FC2C9A020715}"/>
              </a:ext>
            </a:extLst>
          </p:cNvPr>
          <p:cNvSpPr/>
          <p:nvPr/>
        </p:nvSpPr>
        <p:spPr>
          <a:xfrm>
            <a:off x="6109794" y="1761467"/>
            <a:ext cx="1067773" cy="952271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51442" tIns="25721" rIns="51442" bIns="25721" rtlCol="0" anchor="ctr"/>
          <a:lstStyle>
            <a:defPPr>
              <a:defRPr lang="en-US"/>
            </a:defPPr>
            <a:lvl1pPr marL="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376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03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753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40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1295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78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5060" algn="l" defTabSz="91313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Caffe-HRT</a:t>
            </a:r>
          </a:p>
          <a:p>
            <a:pPr algn="ctr"/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MXNet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-HRT</a:t>
            </a:r>
          </a:p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TensorFlow-HRT</a:t>
            </a:r>
          </a:p>
        </p:txBody>
      </p:sp>
      <p:sp>
        <p:nvSpPr>
          <p:cNvPr id="46" name="圆角矩形 45"/>
          <p:cNvSpPr/>
          <p:nvPr/>
        </p:nvSpPr>
        <p:spPr>
          <a:xfrm>
            <a:off x="2209557" y="1696633"/>
            <a:ext cx="5004625" cy="1091147"/>
          </a:xfrm>
          <a:prstGeom prst="roundRect">
            <a:avLst/>
          </a:prstGeom>
          <a:noFill/>
          <a:ln w="28575" cmpd="sng">
            <a:solidFill>
              <a:srgbClr val="118CAB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442" tIns="25721" rIns="51442" bIns="25721" rtlCol="0" anchor="t"/>
          <a:lstStyle/>
          <a:p>
            <a:pPr algn="ctr"/>
            <a:endParaRPr kumimoji="1" lang="zh-CN" altLang="en-US" sz="825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209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4BB25513-F8B5-4300-A782-791CC2BB215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480414"/>
            <a:ext cx="8367713" cy="270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15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F754508-6F63-46EC-BF14-9A74873760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563672"/>
            <a:ext cx="8367713" cy="25416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FC958F3-B845-428F-A7CA-D8136140A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29" y="685166"/>
            <a:ext cx="8118953" cy="92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8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38AFAC-0214-4219-85CF-AC19DFCE2F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03E065-72AD-4A8B-87D5-2947DA8EE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50" y="1161424"/>
            <a:ext cx="8190697" cy="282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96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A8C88C9F-12E9-4E5F-8FFC-4A20F0038D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548789"/>
            <a:ext cx="8367713" cy="257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34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125376B9-2427-47D5-80C8-AADDE75F74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6897" y="915566"/>
            <a:ext cx="8299560" cy="84220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AF56429-350C-4A3C-B70D-34699F085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97" y="1733575"/>
            <a:ext cx="8443576" cy="25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55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565AAFE7-E48C-47D3-B917-2BB93BBA3A2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596670"/>
            <a:ext cx="8367713" cy="247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485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716BA366-E0DC-44D6-A64F-D577E67703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329852"/>
            <a:ext cx="8367713" cy="300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65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38AFAC-0214-4219-85CF-AC19DFCE2F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B9F8CB-DA6C-4DC6-AE3A-F5037FF21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7564"/>
            <a:ext cx="9144000" cy="358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38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557347BD-3235-4D4E-9297-443E07031C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171249"/>
            <a:ext cx="8367713" cy="33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416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AFE8DAE6-E3DA-49DB-8B6B-D9F8C777A9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800540"/>
            <a:ext cx="8367713" cy="206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5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cs typeface="方正大黑简体" panose="02010601030101010101" charset="-122"/>
              </a:rPr>
              <a:t>Tengine</a:t>
            </a:r>
            <a:r>
              <a:rPr lang="zh-CN" altLang="en-US" dirty="0">
                <a:cs typeface="方正大黑简体" panose="02010601030101010101" charset="-122"/>
              </a:rPr>
              <a:t>特点 </a:t>
            </a:r>
            <a:r>
              <a:rPr lang="en-US" altLang="zh-CN" dirty="0">
                <a:cs typeface="方正大黑简体" panose="02010601030101010101" charset="-122"/>
              </a:rPr>
              <a:t>- </a:t>
            </a:r>
            <a:r>
              <a:rPr lang="zh-CN" altLang="en-US" dirty="0">
                <a:cs typeface="方正大黑简体" panose="02010601030101010101" charset="-122"/>
              </a:rPr>
              <a:t>针对嵌入式场景设计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" y="288086"/>
            <a:ext cx="251520" cy="395919"/>
          </a:xfrm>
          <a:prstGeom prst="rect">
            <a:avLst/>
          </a:prstGeom>
          <a:solidFill>
            <a:srgbClr val="26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pic>
        <p:nvPicPr>
          <p:cNvPr id="5" name="图片 4" descr="1">
            <a:extLst>
              <a:ext uri="{FF2B5EF4-FFF2-40B4-BE49-F238E27FC236}">
                <a16:creationId xmlns:a16="http://schemas.microsoft.com/office/drawing/2014/main" id="{DD13C1B7-33BC-4C2A-92A2-C102BCE800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33891" y="3025393"/>
            <a:ext cx="1294448" cy="1294448"/>
          </a:xfrm>
          <a:prstGeom prst="rect">
            <a:avLst/>
          </a:prstGeom>
        </p:spPr>
      </p:pic>
      <p:pic>
        <p:nvPicPr>
          <p:cNvPr id="6" name="图片 5" descr="未命名 -2">
            <a:extLst>
              <a:ext uri="{FF2B5EF4-FFF2-40B4-BE49-F238E27FC236}">
                <a16:creationId xmlns:a16="http://schemas.microsoft.com/office/drawing/2014/main" id="{62120B26-FF1B-48A1-8638-3B5178E0C6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51811" y="3025393"/>
            <a:ext cx="1294448" cy="1294448"/>
          </a:xfrm>
          <a:prstGeom prst="rect">
            <a:avLst/>
          </a:prstGeom>
        </p:spPr>
      </p:pic>
      <p:pic>
        <p:nvPicPr>
          <p:cNvPr id="7" name="图片 6" descr="未命名 -3">
            <a:extLst>
              <a:ext uri="{FF2B5EF4-FFF2-40B4-BE49-F238E27FC236}">
                <a16:creationId xmlns:a16="http://schemas.microsoft.com/office/drawing/2014/main" id="{EBF781E6-D4EA-4EDD-BA21-FF089831BA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25532" y="3025393"/>
            <a:ext cx="1294448" cy="129444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BF9BF5A-03A8-4398-BA44-64D4CC4B3539}"/>
              </a:ext>
            </a:extLst>
          </p:cNvPr>
          <p:cNvSpPr/>
          <p:nvPr/>
        </p:nvSpPr>
        <p:spPr>
          <a:xfrm>
            <a:off x="752615" y="1877849"/>
            <a:ext cx="2338981" cy="871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只依赖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C/C++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库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标准版体积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3M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，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lite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版体积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300K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原生支持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Arm CPU</a:t>
            </a:r>
            <a:endParaRPr lang="en-US" altLang="zh-CN" sz="112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9EB2AF9-6A53-49C7-829F-C14373F94320}"/>
              </a:ext>
            </a:extLst>
          </p:cNvPr>
          <p:cNvSpPr/>
          <p:nvPr/>
        </p:nvSpPr>
        <p:spPr>
          <a:xfrm>
            <a:off x="3435204" y="1877850"/>
            <a:ext cx="2434231" cy="784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共享内存技术大幅降低内存需求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SqueezeNet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只需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44MB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，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Resnet50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只需要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150MB</a:t>
            </a:r>
            <a:endParaRPr lang="en-US" altLang="zh-CN" sz="1050" dirty="0">
              <a:solidFill>
                <a:schemeClr val="tx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16E3308-C71E-4DE7-AF0C-A324D20E8D4B}"/>
              </a:ext>
            </a:extLst>
          </p:cNvPr>
          <p:cNvSpPr/>
          <p:nvPr/>
        </p:nvSpPr>
        <p:spPr>
          <a:xfrm>
            <a:off x="6228051" y="1877849"/>
            <a:ext cx="2481856" cy="870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Tengine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自定义模型格式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支持模型压缩减小体积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支持模型加密、打包、保护知识产权</a:t>
            </a:r>
            <a:endParaRPr lang="en-US" altLang="zh-CN" sz="1050" dirty="0">
              <a:solidFill>
                <a:schemeClr val="tx2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A649E08-4447-4264-B990-AB327B44EFBC}"/>
              </a:ext>
            </a:extLst>
          </p:cNvPr>
          <p:cNvSpPr/>
          <p:nvPr/>
        </p:nvSpPr>
        <p:spPr>
          <a:xfrm>
            <a:off x="702243" y="1506222"/>
            <a:ext cx="963726" cy="248209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pPr algn="ctr"/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轻量级可裁剪</a:t>
            </a:r>
            <a:endParaRPr lang="zh-CN" altLang="en-US" sz="1013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DABF4EA-CDBF-49BA-901F-4D2F13C19418}"/>
              </a:ext>
            </a:extLst>
          </p:cNvPr>
          <p:cNvSpPr/>
          <p:nvPr/>
        </p:nvSpPr>
        <p:spPr>
          <a:xfrm>
            <a:off x="3357361" y="1491630"/>
            <a:ext cx="963726" cy="248209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pPr algn="ctr"/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运行内存优化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A5242FA-FD30-4743-8AD7-096DE48256C9}"/>
              </a:ext>
            </a:extLst>
          </p:cNvPr>
          <p:cNvSpPr/>
          <p:nvPr/>
        </p:nvSpPr>
        <p:spPr>
          <a:xfrm>
            <a:off x="6191365" y="1519845"/>
            <a:ext cx="1261884" cy="248209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pPr algn="ctr"/>
            <a:r>
              <a:rPr lang="en-US" altLang="zh-CN" sz="1013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支持模型压缩加密</a:t>
            </a:r>
            <a:endParaRPr lang="zh-CN" altLang="en-US" sz="1013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7B5CB9E-57B9-407A-B2E5-DAF84ECDF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54" y="2253628"/>
            <a:ext cx="132464" cy="13246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9DA5100-31CB-4C01-9E77-1D2BFD7B55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54" y="2532469"/>
            <a:ext cx="132464" cy="1324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4D1BE2A-0C6A-4C88-94DD-E1BC56DDD00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54" y="1959715"/>
            <a:ext cx="132464" cy="13246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DEAC4C-6AF2-4334-A550-EEB5EB3AD02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829" y="2253628"/>
            <a:ext cx="132464" cy="13246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86D0327-193A-4F40-B01D-8B5F92CF6D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829" y="2532469"/>
            <a:ext cx="132464" cy="13246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B3C9A08-3DF9-4097-A983-14C1CC2657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829" y="1959715"/>
            <a:ext cx="132464" cy="132464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C4C3189-FC1F-4E7E-87D4-2E0A9E7EAF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266" y="2253628"/>
            <a:ext cx="132464" cy="13246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D6F580A4-2D41-44EA-84C9-406ABD4938E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266" y="1959715"/>
            <a:ext cx="132464" cy="13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6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FB5E5D3B-8D3F-425C-8CE4-76E3E408F2A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329363"/>
            <a:ext cx="8367713" cy="301023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107A3B4-01A3-4740-A1EB-D19D92056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3839"/>
            <a:ext cx="9144000" cy="329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48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FB34C7BD-1FF5-4FE9-8F0B-E64ED857205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633336"/>
            <a:ext cx="8367713" cy="240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8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684C03BB-4734-434D-AD3E-00FBEB5AE4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763693"/>
            <a:ext cx="8367713" cy="214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90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500190-16B4-4C73-9A3D-15277A6DD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环境搭建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9D638F-58D4-476B-A105-4B4050F9A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50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1.1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 依赖库的安装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6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protobuf-devel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leveldb-devel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snappy-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opencv-devel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hdf5-devel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protobuf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-compiler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boost-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openblas-devel</a:t>
            </a:r>
            <a:endParaRPr lang="en-US" altLang="zh-CN" sz="10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gflags-devel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glog-devel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lmdb-devel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boost-python3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6827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E6CFBC-4363-4318-8966-8A723DA01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612" y="1210647"/>
            <a:ext cx="7886700" cy="407988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1.2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下载</a:t>
            </a: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源码</a:t>
            </a: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git clone https://github.com/BVLC/caffe.git 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没有安装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git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的话需要先安装一下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git:</a:t>
            </a:r>
          </a:p>
          <a:p>
            <a:pPr marL="0" indent="0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git</a:t>
            </a: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如果需要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接口，切换到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下的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目录下，输入以下命令下载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依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赖库先安装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pip,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安装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requirements.txt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中得包：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 latinLnBrk="1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 install python3-pip  </a:t>
            </a:r>
          </a:p>
          <a:p>
            <a:pPr marL="0" indent="0" latinLnBrk="1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dnf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install python3-devel</a:t>
            </a:r>
            <a:endParaRPr lang="en-US" altLang="zh-CN" dirty="0"/>
          </a:p>
          <a:p>
            <a:pPr marL="0" indent="0" latinLnBrk="1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1.3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编译</a:t>
            </a: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</a:p>
          <a:p>
            <a:pPr marL="0" indent="0" latinLnBrk="1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到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文件夹中，拷贝一份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Makefile.config.example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并重命名成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 latinLnBrk="1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修改该配置文件：</a:t>
            </a:r>
          </a:p>
          <a:p>
            <a:pPr marL="0" indent="0" latinLnBrk="1">
              <a:buNone/>
            </a:pP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	cp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Makefile.config.example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050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</a:t>
            </a:r>
            <a:r>
              <a:rPr lang="en-US" altLang="zh-CN" sz="1050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 latinLnBrk="1">
              <a:buNone/>
            </a:pP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    使用文本编辑器打开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，因为这里没有配置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GPU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，所以去掉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CPU_ONLY := 1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OPENCV_VERSION := 3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前面的注释；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 latinLnBrk="1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修改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BlAS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:= atlas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为 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BlAS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:= open</a:t>
            </a:r>
          </a:p>
          <a:p>
            <a:pPr marL="0" indent="0">
              <a:buNone/>
            </a:pPr>
            <a:endParaRPr lang="zh-CN" altLang="en-US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E6B64B8-F243-482F-92D2-60DDBB0AE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环境搭建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8156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F2AEF5-F6ED-4BA8-83AC-C0461254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90" y="902737"/>
            <a:ext cx="7794560" cy="372998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sz="1575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由于</a:t>
            </a: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Linux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文件结构的变化，</a:t>
            </a: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#Whatever else you find you need goes here.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处要</a:t>
            </a:r>
            <a:endParaRPr lang="en-US" altLang="zh-CN" sz="1425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改成下面这样：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# Whatever else you find you need goes here.  </a:t>
            </a:r>
          </a:p>
          <a:p>
            <a:pPr marL="0" indent="0">
              <a:buNone/>
            </a:pP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	INCLUDE_DIRS := $(PYTHON_INCLUDE)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/local/include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/include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/include/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openblas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 	LIBRARY_DIRS := $(PYTHON_LIB)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/local/lib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/lib</a:t>
            </a:r>
            <a:endParaRPr lang="en-US" altLang="zh-CN" sz="1125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/>
              <a:t>    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设置到这里开始编译，</a:t>
            </a: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make </a:t>
            </a:r>
            <a:r>
              <a:rPr lang="en-US" altLang="zh-CN" sz="1425" dirty="0" err="1">
                <a:latin typeface="宋体" panose="02010600030101010101" pitchFamily="2" charset="-122"/>
                <a:ea typeface="宋体" panose="02010600030101010101" pitchFamily="2" charset="-122"/>
              </a:rPr>
              <a:t>pycaffe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，结果报错，错误和</a:t>
            </a:r>
            <a:r>
              <a:rPr lang="en-US" altLang="zh-CN" sz="1425" dirty="0" err="1">
                <a:latin typeface="宋体" panose="02010600030101010101" pitchFamily="2" charset="-122"/>
                <a:ea typeface="宋体" panose="02010600030101010101" pitchFamily="2" charset="-122"/>
              </a:rPr>
              <a:t>numpy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相关，重新打开</a:t>
            </a:r>
            <a:r>
              <a:rPr lang="en-US" altLang="zh-CN" sz="1425" dirty="0" err="1">
                <a:latin typeface="宋体" panose="02010600030101010101" pitchFamily="2" charset="-122"/>
                <a:ea typeface="宋体" panose="02010600030101010101" pitchFamily="2" charset="-122"/>
              </a:rPr>
              <a:t>Makefile.config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en-US" altLang="zh-CN" sz="1425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    又查找了一下</a:t>
            </a:r>
            <a:r>
              <a:rPr lang="en-US" altLang="zh-CN" sz="1425" dirty="0" err="1">
                <a:latin typeface="宋体" panose="02010600030101010101" pitchFamily="2" charset="-122"/>
                <a:ea typeface="宋体" panose="02010600030101010101" pitchFamily="2" charset="-122"/>
              </a:rPr>
              <a:t>numpy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的安装目录，发现对应不上，需要重新设置，需要把原本如下的内容注释：</a:t>
            </a:r>
          </a:p>
          <a:p>
            <a:pPr marL="0" indent="0">
              <a:buNone/>
            </a:pPr>
            <a:r>
              <a:rPr lang="en-US" altLang="zh-CN" sz="16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# NOTE: this is required only if you will compile the python interface.  </a:t>
            </a:r>
          </a:p>
          <a:p>
            <a:pPr marL="0" indent="0">
              <a:buNone/>
            </a:pP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	# We need to be able to find 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Python.h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 and 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numpy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arrayobject.h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.  </a:t>
            </a:r>
          </a:p>
          <a:p>
            <a:pPr marL="0" indent="0">
              <a:buNone/>
            </a:pP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	PYTHON_INCLUDE := 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/include/python2.7 \  </a:t>
            </a:r>
          </a:p>
          <a:p>
            <a:pPr marL="0" indent="0">
              <a:buNone/>
            </a:pP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        		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/lib/python2.7/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-packages/</a:t>
            </a:r>
            <a:r>
              <a:rPr lang="en-US" altLang="zh-CN" sz="1125" dirty="0" err="1">
                <a:latin typeface="宋体" panose="02010600030101010101" pitchFamily="2" charset="-122"/>
                <a:ea typeface="宋体" panose="02010600030101010101" pitchFamily="2" charset="-122"/>
              </a:rPr>
              <a:t>numpy</a:t>
            </a:r>
            <a:r>
              <a:rPr lang="en-US" altLang="zh-CN" sz="1125" dirty="0">
                <a:latin typeface="宋体" panose="02010600030101010101" pitchFamily="2" charset="-122"/>
                <a:ea typeface="宋体" panose="02010600030101010101" pitchFamily="2" charset="-122"/>
              </a:rPr>
              <a:t>/core/include  </a:t>
            </a:r>
          </a:p>
          <a:p>
            <a:pPr marL="0" indent="0">
              <a:buNone/>
            </a:pP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取消</a:t>
            </a:r>
            <a:r>
              <a:rPr lang="en-US" altLang="zh-CN" sz="1425" dirty="0">
                <a:latin typeface="宋体" panose="02010600030101010101" pitchFamily="2" charset="-122"/>
                <a:ea typeface="宋体" panose="02010600030101010101" pitchFamily="2" charset="-122"/>
              </a:rPr>
              <a:t>Python3</a:t>
            </a:r>
            <a:r>
              <a:rPr lang="zh-CN" altLang="en-US" sz="1425" dirty="0">
                <a:latin typeface="宋体" panose="02010600030101010101" pitchFamily="2" charset="-122"/>
                <a:ea typeface="宋体" panose="02010600030101010101" pitchFamily="2" charset="-122"/>
              </a:rPr>
              <a:t>得注释并更改为：</a:t>
            </a:r>
          </a:p>
          <a:p>
            <a:pPr marL="0" indent="0">
              <a:buNone/>
            </a:pP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	# Uncomment to use Python 3 (default is Python 2)</a:t>
            </a:r>
          </a:p>
          <a:p>
            <a:pPr marL="0" indent="0">
              <a:buNone/>
            </a:pP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	PYTHON_LIBRARIES := boost_python3 python3.6m</a:t>
            </a:r>
          </a:p>
          <a:p>
            <a:pPr marL="0" indent="0">
              <a:buNone/>
            </a:pP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	PYTHON_INCLUDE := /</a:t>
            </a:r>
            <a:r>
              <a:rPr lang="en-US" altLang="zh-CN" sz="1100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/include/python3.6m \</a:t>
            </a:r>
          </a:p>
          <a:p>
            <a:pPr marL="0" indent="0">
              <a:buNone/>
            </a:pP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              		  /</a:t>
            </a:r>
            <a:r>
              <a:rPr lang="en-US" altLang="zh-CN" sz="1100" dirty="0" err="1">
                <a:latin typeface="宋体" panose="02010600030101010101" pitchFamily="2" charset="-122"/>
                <a:ea typeface="宋体" panose="02010600030101010101" pitchFamily="2" charset="-122"/>
              </a:rPr>
              <a:t>usr</a:t>
            </a: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/lib64/python3.6/site-packages/</a:t>
            </a:r>
            <a:r>
              <a:rPr lang="en-US" altLang="zh-CN" sz="1100" dirty="0" err="1">
                <a:latin typeface="宋体" panose="02010600030101010101" pitchFamily="2" charset="-122"/>
                <a:ea typeface="宋体" panose="02010600030101010101" pitchFamily="2" charset="-122"/>
              </a:rPr>
              <a:t>numpy</a:t>
            </a:r>
            <a:r>
              <a:rPr lang="en-US" altLang="zh-CN" sz="1100" dirty="0">
                <a:latin typeface="宋体" panose="02010600030101010101" pitchFamily="2" charset="-122"/>
                <a:ea typeface="宋体" panose="02010600030101010101" pitchFamily="2" charset="-122"/>
              </a:rPr>
              <a:t>/core/include/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81827AA3-A217-40E5-863D-26CC33045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90" y="195486"/>
            <a:ext cx="7886700" cy="994172"/>
          </a:xfrm>
        </p:spPr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环境搭建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1698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F2B453-D41A-4355-BAED-FB5AF1A81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35699"/>
            <a:ext cx="7886700" cy="431781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    编译</a:t>
            </a:r>
            <a:r>
              <a:rPr lang="zh-CN" altLang="en-US" dirty="0"/>
              <a:t>：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make 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pycaffe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	make all  </a:t>
            </a:r>
          </a:p>
          <a:p>
            <a:pPr marL="0" indent="0">
              <a:buNone/>
            </a:pP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	make test  </a:t>
            </a:r>
          </a:p>
          <a:p>
            <a:pPr marL="0" indent="0">
              <a:buNone/>
            </a:pP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	make 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runtest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    make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默认单核运算，如果想加快速度，我这里是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核，可以在每条命令后面加上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-j4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，如果报错，  </a:t>
            </a:r>
            <a:endParaRPr lang="en-US" altLang="zh-CN" sz="2475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建议最好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make clean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重新开始。如果所有测试都通过，则说明安装好了。</a:t>
            </a:r>
            <a:endParaRPr lang="en-US" altLang="zh-CN" sz="2475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en-US" altLang="zh-CN" sz="2475" b="1" dirty="0">
                <a:latin typeface="宋体" panose="02010600030101010101" pitchFamily="2" charset="-122"/>
                <a:ea typeface="宋体" panose="02010600030101010101" pitchFamily="2" charset="-122"/>
              </a:rPr>
              <a:t>1.4 </a:t>
            </a:r>
            <a:r>
              <a:rPr lang="zh-CN" altLang="en-US" sz="2475" b="1" dirty="0">
                <a:latin typeface="宋体" panose="02010600030101010101" pitchFamily="2" charset="-122"/>
                <a:ea typeface="宋体" panose="02010600030101010101" pitchFamily="2" charset="-122"/>
              </a:rPr>
              <a:t>测试</a:t>
            </a:r>
          </a:p>
          <a:p>
            <a:pPr marL="0" indent="0">
              <a:buNone/>
            </a:pP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    测试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接口，切换到</a:t>
            </a:r>
            <a:r>
              <a:rPr lang="en-US" altLang="zh-CN" sz="2475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/python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文件目录下，记录下来当前路径，输入以下命令：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export PYTHONPATH=‘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pwd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’/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/python/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:$PYTHONPATH  </a:t>
            </a:r>
          </a:p>
          <a:p>
            <a:pPr marL="0" indent="0">
              <a:buNone/>
            </a:pP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进入</a:t>
            </a: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环境，输入：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import 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    如果没有报错，证明安装成功。</a:t>
            </a:r>
          </a:p>
          <a:p>
            <a:pPr marL="0" indent="0">
              <a:buNone/>
            </a:pP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    上面的方法，一旦关闭终端或者打开新终端则失效，如果放到配置文件中，可以永久有效果，</a:t>
            </a:r>
            <a:endParaRPr lang="en-US" altLang="zh-CN" sz="2475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475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475" dirty="0">
                <a:latin typeface="宋体" panose="02010600030101010101" pitchFamily="2" charset="-122"/>
                <a:ea typeface="宋体" panose="02010600030101010101" pitchFamily="2" charset="-122"/>
              </a:rPr>
              <a:t>命令操作如下：</a:t>
            </a:r>
          </a:p>
          <a:p>
            <a:pPr marL="0" indent="0">
              <a:buNone/>
            </a:pP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#A.</a:t>
            </a: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把环境变量路径放到 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~/.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bashrc</a:t>
            </a: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文件中  </a:t>
            </a:r>
          </a:p>
          <a:p>
            <a:pPr marL="0" indent="0">
              <a:buNone/>
            </a:pP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sudo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 echo export PYTHONPATH=“~/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/python" &gt;&gt; ~/.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bashrc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</a:p>
          <a:p>
            <a:pPr marL="0" indent="0">
              <a:buNone/>
            </a:pP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	#B.</a:t>
            </a: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使环境变量生效  </a:t>
            </a:r>
          </a:p>
          <a:p>
            <a:pPr marL="0" indent="0">
              <a:buNone/>
            </a:pPr>
            <a:r>
              <a:rPr lang="zh-CN" altLang="en-US" sz="1875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875" dirty="0">
                <a:latin typeface="宋体" panose="02010600030101010101" pitchFamily="2" charset="-122"/>
                <a:ea typeface="宋体" panose="02010600030101010101" pitchFamily="2" charset="-122"/>
              </a:rPr>
              <a:t>source ~/.</a:t>
            </a:r>
            <a:r>
              <a:rPr lang="en-US" altLang="zh-CN" sz="1875" dirty="0" err="1">
                <a:latin typeface="宋体" panose="02010600030101010101" pitchFamily="2" charset="-122"/>
                <a:ea typeface="宋体" panose="02010600030101010101" pitchFamily="2" charset="-122"/>
              </a:rPr>
              <a:t>bashrc</a:t>
            </a:r>
            <a:endParaRPr lang="zh-CN" altLang="en-US" sz="1875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5C9C975C-23A2-45F9-9545-EEFA561F4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0883"/>
            <a:ext cx="7886700" cy="994172"/>
          </a:xfrm>
        </p:spPr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环境搭建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094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2033A4-3905-414A-A68F-D5319FBE9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03320"/>
            <a:ext cx="7886700" cy="4049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1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数据准备</a:t>
            </a: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数据分成了训练集（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60000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张共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类）和测试集（共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10000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张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类），每个类别放在一个单独的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文件夹里。并且将所有的图片，都生成了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列表清单（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train.txt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test.txt)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mnist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图片数据下载：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http://pan.baidu.com/s/1pLMV4Kz</a:t>
            </a:r>
          </a:p>
          <a:p>
            <a:pPr marL="0" indent="0">
              <a:buNone/>
            </a:pP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    下载下来后，直接解压到当前用户根目录下就可以了。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2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导入</a:t>
            </a: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Caffe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库，并设定文件路径</a:t>
            </a: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其中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train.txt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test.txt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文件已经有了，其它三个文件，我们需要自己编写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576D077-0503-4D41-8532-D32429016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447" y="3027959"/>
            <a:ext cx="3038156" cy="1101116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B3A72EE2-4ECF-4478-A2E3-58201E108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901"/>
            <a:ext cx="7886700" cy="994172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手写字识别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17651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CD3F39-40D2-49CF-9BB5-6FA9C4F95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03841"/>
            <a:ext cx="7886700" cy="4069752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3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生成配置文件</a:t>
            </a: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配置文件实际上就是一些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文档，只是后缀名是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prototxt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，我们可以直接到编辑器里编写，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也可以用代码生成。此处我用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来生成。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2C1CEE-A4CA-4683-BB10-DACA80222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72" y="1951252"/>
            <a:ext cx="3505038" cy="2490422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0A33B22E-C86D-4D98-A075-4A112156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4879"/>
            <a:ext cx="7886700" cy="994172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手写字识别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9201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3814E3-79E9-4F6C-B529-F9FB377D1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34088"/>
            <a:ext cx="7886700" cy="4100459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4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生成参数文件</a:t>
            </a: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solver</a:t>
            </a:r>
          </a:p>
          <a:p>
            <a:pPr marL="0" indent="0">
              <a:buNone/>
            </a:pPr>
            <a:endParaRPr lang="zh-CN" altLang="en-US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AA31B9-34E0-4EDB-B3AC-CF846EDEC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185" y="1838518"/>
            <a:ext cx="4549956" cy="2511146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E42820AB-A7B7-4271-81DF-F5FF0B7F0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34" y="139916"/>
            <a:ext cx="7886700" cy="994172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手写字识别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345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zh-CN" altLang="en-US" dirty="0"/>
              <a:t>特点 </a:t>
            </a:r>
            <a:r>
              <a:rPr lang="en-US" altLang="zh-CN" dirty="0"/>
              <a:t>– </a:t>
            </a:r>
            <a:r>
              <a:rPr lang="zh-CN" altLang="en-US" dirty="0"/>
              <a:t>高性能、高效</a:t>
            </a:r>
          </a:p>
        </p:txBody>
      </p:sp>
      <p:sp>
        <p:nvSpPr>
          <p:cNvPr id="52" name="矩形 51"/>
          <p:cNvSpPr/>
          <p:nvPr/>
        </p:nvSpPr>
        <p:spPr>
          <a:xfrm>
            <a:off x="1" y="288086"/>
            <a:ext cx="251520" cy="395919"/>
          </a:xfrm>
          <a:prstGeom prst="rect">
            <a:avLst/>
          </a:prstGeom>
          <a:solidFill>
            <a:srgbClr val="26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grpSp>
        <p:nvGrpSpPr>
          <p:cNvPr id="6" name="组合 8">
            <a:extLst>
              <a:ext uri="{FF2B5EF4-FFF2-40B4-BE49-F238E27FC236}">
                <a16:creationId xmlns:a16="http://schemas.microsoft.com/office/drawing/2014/main" id="{D6DC6193-FD7B-4E97-B684-AC6961040EB1}"/>
              </a:ext>
            </a:extLst>
          </p:cNvPr>
          <p:cNvGrpSpPr/>
          <p:nvPr/>
        </p:nvGrpSpPr>
        <p:grpSpPr>
          <a:xfrm>
            <a:off x="4409134" y="1329271"/>
            <a:ext cx="4339914" cy="3128702"/>
            <a:chOff x="7080135" y="1534231"/>
            <a:chExt cx="4326167" cy="4171603"/>
          </a:xfrm>
        </p:grpSpPr>
        <p:sp>
          <p:nvSpPr>
            <p:cNvPr id="7" name="AutoShape 39">
              <a:extLst>
                <a:ext uri="{FF2B5EF4-FFF2-40B4-BE49-F238E27FC236}">
                  <a16:creationId xmlns:a16="http://schemas.microsoft.com/office/drawing/2014/main" id="{DD0EF591-9D6C-4135-A71B-C5060B7BF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0135" y="2072217"/>
              <a:ext cx="4326167" cy="3633617"/>
            </a:xfrm>
            <a:prstGeom prst="roundRect">
              <a:avLst>
                <a:gd name="adj" fmla="val 1394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DDDDDD"/>
                </a:gs>
              </a:gsLst>
              <a:lin ang="5400000" scaled="1"/>
            </a:gradFill>
            <a:ln w="9525" algn="ctr">
              <a:solidFill>
                <a:srgbClr val="B2B2B2"/>
              </a:solidFill>
              <a:round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783">
                <a:lnSpc>
                  <a:spcPct val="120000"/>
                </a:lnSpc>
                <a:defRPr/>
              </a:pPr>
              <a:endParaRPr lang="en-US" altLang="zh-CN" sz="1200" ker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algn="ctr" defTabSz="685783">
                <a:lnSpc>
                  <a:spcPct val="120000"/>
                </a:lnSpc>
                <a:defRPr/>
              </a:pPr>
              <a:endParaRPr lang="zh-CN" altLang="zh-CN" sz="1200" ker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graphicFrame>
          <p:nvGraphicFramePr>
            <p:cNvPr id="8" name="图表 10">
              <a:extLst>
                <a:ext uri="{FF2B5EF4-FFF2-40B4-BE49-F238E27FC236}">
                  <a16:creationId xmlns:a16="http://schemas.microsoft.com/office/drawing/2014/main" id="{AA282823-0F9E-41FB-BAA6-B9CA467F603A}"/>
                </a:ext>
              </a:extLst>
            </p:cNvPr>
            <p:cNvGraphicFramePr/>
            <p:nvPr/>
          </p:nvGraphicFramePr>
          <p:xfrm>
            <a:off x="7233444" y="2408644"/>
            <a:ext cx="4019550" cy="261049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id="{8F17EB33-0F29-4A13-A413-E0CCF8CB9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8767" y="5095193"/>
              <a:ext cx="418669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anchor="ctr" anchorCtr="0" compatLnSpc="1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RK3399 Cortex-A72 1.8GHz </a:t>
              </a:r>
              <a:r>
                <a:rPr lang="en-US" altLang="zh-CN" sz="900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Tengine</a:t>
              </a:r>
              <a:r>
                <a:rPr lang="en-US" altLang="zh-CN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 vs Caffe</a:t>
              </a:r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性能数据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900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Tengine</a:t>
              </a:r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单核即超过</a:t>
              </a:r>
              <a:r>
                <a:rPr lang="en-US" altLang="zh-CN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Caffe</a:t>
              </a:r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  <a:cs typeface="方正黑体简体" panose="02010601030101010101" charset="-122"/>
                </a:rPr>
                <a:t>双核的性能，硬件利用率大幅度提升</a:t>
              </a:r>
            </a:p>
          </p:txBody>
        </p:sp>
        <p:sp>
          <p:nvSpPr>
            <p:cNvPr id="10" name="AutoShape 40">
              <a:extLst>
                <a:ext uri="{FF2B5EF4-FFF2-40B4-BE49-F238E27FC236}">
                  <a16:creationId xmlns:a16="http://schemas.microsoft.com/office/drawing/2014/main" id="{9E796412-57C1-47D3-92E2-94936CFF7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0135" y="1534231"/>
              <a:ext cx="4326167" cy="705136"/>
            </a:xfrm>
            <a:prstGeom prst="roundRect">
              <a:avLst>
                <a:gd name="adj" fmla="val 5630"/>
              </a:avLst>
            </a:prstGeom>
            <a:solidFill>
              <a:schemeClr val="bg1"/>
            </a:solidFill>
            <a:ln w="9525" algn="ctr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783">
                <a:defRPr/>
              </a:pPr>
              <a:r>
                <a:rPr lang="zh-CN" altLang="en-US" sz="1500" kern="0" dirty="0">
                  <a:latin typeface="方正大黑简体" panose="02010601030101010101" charset="-122"/>
                  <a:ea typeface="方正大黑简体" panose="02010601030101010101" charset="-122"/>
                  <a:cs typeface="方正大黑简体" panose="02010601030101010101" charset="-122"/>
                </a:rPr>
                <a:t>Tengine vs Caffe</a:t>
              </a: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D2A14F21-3700-4A01-BD4B-C599BD7E29D8}"/>
              </a:ext>
            </a:extLst>
          </p:cNvPr>
          <p:cNvSpPr/>
          <p:nvPr/>
        </p:nvSpPr>
        <p:spPr>
          <a:xfrm>
            <a:off x="590323" y="2211710"/>
            <a:ext cx="3862661" cy="1721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BN + scale /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Conv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BN /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Conv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Relu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性能提升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10%~50%</a:t>
            </a:r>
          </a:p>
          <a:p>
            <a:pPr>
              <a:lnSpc>
                <a:spcPct val="150000"/>
              </a:lnSpc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Arm CPU NN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计算库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NEON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指令集，针对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微构架做极致优化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336540F-B9D8-488C-B765-32A44728CDE5}"/>
              </a:ext>
            </a:extLst>
          </p:cNvPr>
          <p:cNvSpPr/>
          <p:nvPr/>
        </p:nvSpPr>
        <p:spPr>
          <a:xfrm>
            <a:off x="773649" y="1934436"/>
            <a:ext cx="963725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支持图层融合</a:t>
            </a:r>
            <a:endParaRPr lang="en-US" altLang="zh-CN" sz="1013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6BC2E7E-61FB-426C-94AC-5F2AB25EFB32}"/>
              </a:ext>
            </a:extLst>
          </p:cNvPr>
          <p:cNvSpPr/>
          <p:nvPr/>
        </p:nvSpPr>
        <p:spPr>
          <a:xfrm>
            <a:off x="739083" y="3024633"/>
            <a:ext cx="1099981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自带</a:t>
            </a:r>
            <a:r>
              <a:rPr lang="en-US" altLang="zh-CN" sz="101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HCL</a:t>
            </a:r>
            <a:r>
              <a:rPr lang="zh-CN" altLang="en-US" sz="101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计算库</a:t>
            </a:r>
            <a:endParaRPr lang="en-US" altLang="zh-CN" sz="1013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06E4112-0654-4120-8367-2831CB84B2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19" y="2612572"/>
            <a:ext cx="132464" cy="13246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4087132-CD53-4522-9CEC-0C2CCE9B83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19" y="2336353"/>
            <a:ext cx="132464" cy="13246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F96FBF4-C5A5-4BDF-84CF-A85C00E150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19" y="3702475"/>
            <a:ext cx="132464" cy="1324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973E628-60CF-40C2-B428-4DB50D0BE7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19" y="3436648"/>
            <a:ext cx="132464" cy="13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38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FE1681-820C-4033-B510-10B8BA60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18" y="1275717"/>
            <a:ext cx="7886700" cy="4028809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5 </a:t>
            </a:r>
            <a:r>
              <a:rPr lang="zh-CN" altLang="en-US" sz="1350" b="1" dirty="0">
                <a:latin typeface="宋体" panose="02010600030101010101" pitchFamily="2" charset="-122"/>
                <a:ea typeface="宋体" panose="02010600030101010101" pitchFamily="2" charset="-122"/>
              </a:rPr>
              <a:t>开始训练自己的模型</a:t>
            </a:r>
            <a:endParaRPr lang="en-US" altLang="zh-CN" sz="135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训练过程中，也在不停的测试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完整文件：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	</a:t>
            </a:r>
            <a:endParaRPr lang="zh-CN" altLang="en-US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AFD2BD-F5BA-4842-ABAB-CF0F409C4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546" y="2056576"/>
            <a:ext cx="3157538" cy="1385888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D0325912-32C9-483D-B835-FDE7C24D9A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413786"/>
              </p:ext>
            </p:extLst>
          </p:nvPr>
        </p:nvGraphicFramePr>
        <p:xfrm>
          <a:off x="2597150" y="4122738"/>
          <a:ext cx="338138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Packager Shell Object" showAsIcon="1" r:id="rId4" imgW="451440" imgH="439560" progId="Package">
                  <p:embed/>
                </p:oleObj>
              </mc:Choice>
              <mc:Fallback>
                <p:oleObj name="Packager Shell Object" showAsIcon="1" r:id="rId4" imgW="451440" imgH="439560" progId="Package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D0325912-32C9-483D-B835-FDE7C24D9A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7150" y="4122738"/>
                        <a:ext cx="338138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09E10E5B-2A22-4A6D-A759-929E4DB0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18" y="174889"/>
            <a:ext cx="7886700" cy="994172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手写字识别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7909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8F1437-2523-4A57-A061-8810A0E28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59582"/>
            <a:ext cx="7886700" cy="3573141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Tengine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提供的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API,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编写程序，并对程序进行编译和执行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编译命令：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g++ -o MNIST mnist.cpp -I/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usr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/local/AID/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Tengine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/include/ -I/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usr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/include/ -	L/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usr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/local/AID/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Tengine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/lib -L/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usr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/lib64/ -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lopencv_imgproc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-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lopencv_highgui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-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lopencv_core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-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lopencv_imgcodecs</a:t>
            </a:r>
            <a:r>
              <a:rPr lang="en-US" altLang="zh-CN" sz="1000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–</a:t>
            </a:r>
            <a:r>
              <a:rPr lang="en-US" altLang="zh-CN" sz="1000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ltengine</a:t>
            </a:r>
            <a:endParaRPr lang="en-US" altLang="zh-CN" sz="1000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执行命令：</a:t>
            </a:r>
            <a:endParaRPr lang="en-US" altLang="zh-CN" sz="135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	./MNIST 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prototxtflie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350" dirty="0" err="1">
                <a:latin typeface="宋体" panose="02010600030101010101" pitchFamily="2" charset="-122"/>
                <a:ea typeface="宋体" panose="02010600030101010101" pitchFamily="2" charset="-122"/>
              </a:rPr>
              <a:t>modelname</a:t>
            </a: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 image</a:t>
            </a:r>
          </a:p>
          <a:p>
            <a:pPr marL="0" indent="0">
              <a:buNone/>
            </a:pPr>
            <a:r>
              <a:rPr lang="en-US" altLang="zh-CN" sz="135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rPr>
              <a:t>输出：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ED97439E-1F1C-4151-B467-D0DD0ACCAB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283869"/>
              </p:ext>
            </p:extLst>
          </p:nvPr>
        </p:nvGraphicFramePr>
        <p:xfrm>
          <a:off x="1595438" y="1671638"/>
          <a:ext cx="760412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" name="Packager Shell Object" showAsIcon="1" r:id="rId3" imgW="522360" imgH="439560" progId="Package">
                  <p:embed/>
                </p:oleObj>
              </mc:Choice>
              <mc:Fallback>
                <p:oleObj name="Packager Shell Object" showAsIcon="1" r:id="rId3" imgW="522360" imgH="439560" progId="Package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ED97439E-1F1C-4151-B467-D0DD0ACCAB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95438" y="1671638"/>
                        <a:ext cx="760412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7DF8D608-23DF-4810-AA2B-E60EE20119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742739"/>
              </p:ext>
            </p:extLst>
          </p:nvPr>
        </p:nvGraphicFramePr>
        <p:xfrm>
          <a:off x="2636838" y="1673225"/>
          <a:ext cx="1193800" cy="696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" name="Packager Shell Object" showAsIcon="1" r:id="rId5" imgW="754560" imgH="439560" progId="Package">
                  <p:embed/>
                </p:oleObj>
              </mc:Choice>
              <mc:Fallback>
                <p:oleObj name="Packager Shell Object" showAsIcon="1" r:id="rId5" imgW="754560" imgH="439560" progId="Package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7DF8D608-23DF-4810-AA2B-E60EE20119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1673225"/>
                        <a:ext cx="1193800" cy="696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76A60AC4-48D2-4214-8E68-67FD87013C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880928"/>
              </p:ext>
            </p:extLst>
          </p:nvPr>
        </p:nvGraphicFramePr>
        <p:xfrm>
          <a:off x="3832225" y="1706563"/>
          <a:ext cx="1479550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" name="Packager Shell Object" showAsIcon="1" r:id="rId7" imgW="935280" imgH="439560" progId="Package">
                  <p:embed/>
                </p:oleObj>
              </mc:Choice>
              <mc:Fallback>
                <p:oleObj name="Packager Shell Object" showAsIcon="1" r:id="rId7" imgW="935280" imgH="439560" progId="Package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76A60AC4-48D2-4214-8E68-67FD87013C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32225" y="1706563"/>
                        <a:ext cx="1479550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FE64BC63-FAEF-4337-A60A-3D75EAE75D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549" y="4061710"/>
            <a:ext cx="2983489" cy="754445"/>
          </a:xfrm>
          <a:prstGeom prst="rect">
            <a:avLst/>
          </a:prstGeom>
        </p:spPr>
      </p:pic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0EA2142C-B937-4989-A358-AF309D149B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120936"/>
              </p:ext>
            </p:extLst>
          </p:nvPr>
        </p:nvGraphicFramePr>
        <p:xfrm>
          <a:off x="5346700" y="1706563"/>
          <a:ext cx="890588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8" name="Packager Shell Object" showAsIcon="1" r:id="rId10" imgW="561240" imgH="439560" progId="Package">
                  <p:embed/>
                </p:oleObj>
              </mc:Choice>
              <mc:Fallback>
                <p:oleObj name="Packager Shell Object" showAsIcon="1" r:id="rId10" imgW="561240" imgH="439560" progId="Package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0EA2142C-B937-4989-A358-AF309D149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46700" y="1706563"/>
                        <a:ext cx="890588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标题 1">
            <a:extLst>
              <a:ext uri="{FF2B5EF4-FFF2-40B4-BE49-F238E27FC236}">
                <a16:creationId xmlns:a16="http://schemas.microsoft.com/office/drawing/2014/main" id="{30B879EE-35C1-48E5-B358-78B2959E4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实践：在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Tengine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上调用自己的模型</a:t>
            </a:r>
          </a:p>
        </p:txBody>
      </p:sp>
    </p:spTree>
    <p:extLst>
      <p:ext uri="{BB962C8B-B14F-4D97-AF65-F5344CB8AC3E}">
        <p14:creationId xmlns:p14="http://schemas.microsoft.com/office/powerpoint/2010/main" val="2392511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zh-CN" altLang="en-US" dirty="0"/>
              <a:t>特点 </a:t>
            </a:r>
            <a:r>
              <a:rPr lang="en-US" altLang="zh-CN" dirty="0"/>
              <a:t>– </a:t>
            </a:r>
            <a:r>
              <a:rPr lang="zh-CN" altLang="en-US" dirty="0"/>
              <a:t>兼容开放</a:t>
            </a:r>
          </a:p>
        </p:txBody>
      </p:sp>
      <p:sp>
        <p:nvSpPr>
          <p:cNvPr id="52" name="矩形 51"/>
          <p:cNvSpPr/>
          <p:nvPr/>
        </p:nvSpPr>
        <p:spPr>
          <a:xfrm>
            <a:off x="1" y="288086"/>
            <a:ext cx="251520" cy="395919"/>
          </a:xfrm>
          <a:prstGeom prst="rect">
            <a:avLst/>
          </a:prstGeom>
          <a:solidFill>
            <a:srgbClr val="26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sp>
        <p:nvSpPr>
          <p:cNvPr id="5" name="矩形 2">
            <a:extLst>
              <a:ext uri="{FF2B5EF4-FFF2-40B4-BE49-F238E27FC236}">
                <a16:creationId xmlns:a16="http://schemas.microsoft.com/office/drawing/2014/main" id="{8C31C98B-F6E6-49BC-BEC1-E9288DD437A4}"/>
              </a:ext>
            </a:extLst>
          </p:cNvPr>
          <p:cNvSpPr/>
          <p:nvPr/>
        </p:nvSpPr>
        <p:spPr>
          <a:xfrm>
            <a:off x="2397625" y="1351916"/>
            <a:ext cx="5953573" cy="1165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Caffe/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Tensorflow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/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Tengine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 API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支持加载各种模型文件 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Caffe/ONNX/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Tensorflow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/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MXNet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/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Tengine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 Model</a:t>
            </a:r>
          </a:p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实现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28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种常见算子，支持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Yolo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Fast-RCNN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等常见模型，支持扩展新的算子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支持多种精度计算，支持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FP32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FP16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INT8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计算</a:t>
            </a:r>
          </a:p>
        </p:txBody>
      </p:sp>
      <p:sp>
        <p:nvSpPr>
          <p:cNvPr id="7" name="圆角矩形 5">
            <a:extLst>
              <a:ext uri="{FF2B5EF4-FFF2-40B4-BE49-F238E27FC236}">
                <a16:creationId xmlns:a16="http://schemas.microsoft.com/office/drawing/2014/main" id="{EAE0E2C2-FDE2-4C2E-9A75-9B532FE206BB}"/>
              </a:ext>
            </a:extLst>
          </p:cNvPr>
          <p:cNvSpPr/>
          <p:nvPr/>
        </p:nvSpPr>
        <p:spPr>
          <a:xfrm>
            <a:off x="1907705" y="1330696"/>
            <a:ext cx="6138693" cy="1241054"/>
          </a:xfrm>
          <a:prstGeom prst="roundRect">
            <a:avLst>
              <a:gd name="adj" fmla="val 8712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8" name="矩形 32">
            <a:extLst>
              <a:ext uri="{FF2B5EF4-FFF2-40B4-BE49-F238E27FC236}">
                <a16:creationId xmlns:a16="http://schemas.microsoft.com/office/drawing/2014/main" id="{F4ED8B28-2A57-4165-88C0-B3A8DF55CFF7}"/>
              </a:ext>
            </a:extLst>
          </p:cNvPr>
          <p:cNvSpPr/>
          <p:nvPr/>
        </p:nvSpPr>
        <p:spPr>
          <a:xfrm>
            <a:off x="2397625" y="2876884"/>
            <a:ext cx="5953573" cy="870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Linux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和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Android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平台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  <a:sym typeface="+mn-ea"/>
            </a:endParaRPr>
          </a:p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支持各类硬件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CPU / GPU / DSP / DLA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  <a:p>
            <a:pPr marL="0" lvl="1">
              <a:lnSpc>
                <a:spcPct val="120000"/>
              </a:lnSpc>
              <a:spcBef>
                <a:spcPct val="50000"/>
              </a:spcBef>
              <a:buClr>
                <a:schemeClr val="accent2"/>
              </a:buClr>
            </a:pP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支持各类计算库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HCL / Arm Compute Library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 </a:t>
            </a:r>
            <a:r>
              <a:rPr lang="en-US" altLang="zh-CN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/</a:t>
            </a:r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 </a:t>
            </a:r>
            <a:r>
              <a:rPr lang="en-US" altLang="zh-CN" sz="1125" dirty="0" err="1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sym typeface="+mn-ea"/>
              </a:rPr>
              <a:t>OpenBLAS</a:t>
            </a:r>
            <a:endParaRPr lang="en-US" altLang="zh-CN" sz="1200" dirty="0">
              <a:solidFill>
                <a:schemeClr val="tx2"/>
              </a:solidFill>
            </a:endParaRPr>
          </a:p>
        </p:txBody>
      </p:sp>
      <p:sp>
        <p:nvSpPr>
          <p:cNvPr id="9" name="圆角矩形 33">
            <a:extLst>
              <a:ext uri="{FF2B5EF4-FFF2-40B4-BE49-F238E27FC236}">
                <a16:creationId xmlns:a16="http://schemas.microsoft.com/office/drawing/2014/main" id="{A0709121-EB94-4CD4-9B2B-E5BB54E890D8}"/>
              </a:ext>
            </a:extLst>
          </p:cNvPr>
          <p:cNvSpPr/>
          <p:nvPr/>
        </p:nvSpPr>
        <p:spPr>
          <a:xfrm>
            <a:off x="1907705" y="2777469"/>
            <a:ext cx="6138693" cy="1036799"/>
          </a:xfrm>
          <a:prstGeom prst="roundRect">
            <a:avLst>
              <a:gd name="adj" fmla="val 8712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0" name="矩形 36">
            <a:extLst>
              <a:ext uri="{FF2B5EF4-FFF2-40B4-BE49-F238E27FC236}">
                <a16:creationId xmlns:a16="http://schemas.microsoft.com/office/drawing/2014/main" id="{DE1ECE1D-9DD7-4D80-9AE3-969BF121C9D9}"/>
              </a:ext>
            </a:extLst>
          </p:cNvPr>
          <p:cNvSpPr/>
          <p:nvPr/>
        </p:nvSpPr>
        <p:spPr>
          <a:xfrm>
            <a:off x="1058116" y="3123853"/>
            <a:ext cx="621805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大黑简体" panose="02010601030101010101" charset="-122"/>
              </a:rPr>
              <a:t> 放</a:t>
            </a:r>
          </a:p>
        </p:txBody>
      </p:sp>
      <p:pic>
        <p:nvPicPr>
          <p:cNvPr id="11" name="图片 39">
            <a:extLst>
              <a:ext uri="{FF2B5EF4-FFF2-40B4-BE49-F238E27FC236}">
                <a16:creationId xmlns:a16="http://schemas.microsoft.com/office/drawing/2014/main" id="{230ED4A8-DA21-4039-A864-8FFBD0CE39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1433692"/>
            <a:ext cx="132464" cy="132464"/>
          </a:xfrm>
          <a:prstGeom prst="rect">
            <a:avLst/>
          </a:prstGeom>
        </p:spPr>
      </p:pic>
      <p:pic>
        <p:nvPicPr>
          <p:cNvPr id="12" name="图片 40">
            <a:extLst>
              <a:ext uri="{FF2B5EF4-FFF2-40B4-BE49-F238E27FC236}">
                <a16:creationId xmlns:a16="http://schemas.microsoft.com/office/drawing/2014/main" id="{D234BD25-C8EC-4894-A3F1-BDC1F524FF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1719442"/>
            <a:ext cx="132464" cy="132464"/>
          </a:xfrm>
          <a:prstGeom prst="rect">
            <a:avLst/>
          </a:prstGeom>
        </p:spPr>
      </p:pic>
      <p:pic>
        <p:nvPicPr>
          <p:cNvPr id="13" name="图片 42">
            <a:extLst>
              <a:ext uri="{FF2B5EF4-FFF2-40B4-BE49-F238E27FC236}">
                <a16:creationId xmlns:a16="http://schemas.microsoft.com/office/drawing/2014/main" id="{69455865-1D11-4988-9031-3F73BE755D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2016622"/>
            <a:ext cx="132464" cy="132464"/>
          </a:xfrm>
          <a:prstGeom prst="rect">
            <a:avLst/>
          </a:prstGeom>
        </p:spPr>
      </p:pic>
      <p:pic>
        <p:nvPicPr>
          <p:cNvPr id="14" name="图片 43">
            <a:extLst>
              <a:ext uri="{FF2B5EF4-FFF2-40B4-BE49-F238E27FC236}">
                <a16:creationId xmlns:a16="http://schemas.microsoft.com/office/drawing/2014/main" id="{A44AFC1E-D114-410C-9F0C-161F00916F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2302372"/>
            <a:ext cx="132464" cy="132464"/>
          </a:xfrm>
          <a:prstGeom prst="rect">
            <a:avLst/>
          </a:prstGeom>
        </p:spPr>
      </p:pic>
      <p:pic>
        <p:nvPicPr>
          <p:cNvPr id="15" name="图片 44">
            <a:extLst>
              <a:ext uri="{FF2B5EF4-FFF2-40B4-BE49-F238E27FC236}">
                <a16:creationId xmlns:a16="http://schemas.microsoft.com/office/drawing/2014/main" id="{BCA88A6D-9785-41DF-83EF-8E53860B80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383" y="3538432"/>
            <a:ext cx="132464" cy="132464"/>
          </a:xfrm>
          <a:prstGeom prst="rect">
            <a:avLst/>
          </a:prstGeom>
        </p:spPr>
      </p:pic>
      <p:pic>
        <p:nvPicPr>
          <p:cNvPr id="16" name="图片 45">
            <a:extLst>
              <a:ext uri="{FF2B5EF4-FFF2-40B4-BE49-F238E27FC236}">
                <a16:creationId xmlns:a16="http://schemas.microsoft.com/office/drawing/2014/main" id="{86EEE2A7-DD9A-46F1-9C1E-0F62B277DA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2971545"/>
            <a:ext cx="132464" cy="132464"/>
          </a:xfrm>
          <a:prstGeom prst="rect">
            <a:avLst/>
          </a:prstGeom>
        </p:spPr>
      </p:pic>
      <p:pic>
        <p:nvPicPr>
          <p:cNvPr id="17" name="图片 46">
            <a:extLst>
              <a:ext uri="{FF2B5EF4-FFF2-40B4-BE49-F238E27FC236}">
                <a16:creationId xmlns:a16="http://schemas.microsoft.com/office/drawing/2014/main" id="{AC6BDB66-013B-44DE-A0BE-67B25876B2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3257295"/>
            <a:ext cx="132464" cy="132464"/>
          </a:xfrm>
          <a:prstGeom prst="rect">
            <a:avLst/>
          </a:prstGeom>
        </p:spPr>
      </p:pic>
      <p:grpSp>
        <p:nvGrpSpPr>
          <p:cNvPr id="18" name="组合 38">
            <a:extLst>
              <a:ext uri="{FF2B5EF4-FFF2-40B4-BE49-F238E27FC236}">
                <a16:creationId xmlns:a16="http://schemas.microsoft.com/office/drawing/2014/main" id="{F63DEFD8-C914-49F0-9DF2-F609D4DBCAAE}"/>
              </a:ext>
            </a:extLst>
          </p:cNvPr>
          <p:cNvGrpSpPr/>
          <p:nvPr/>
        </p:nvGrpSpPr>
        <p:grpSpPr>
          <a:xfrm>
            <a:off x="775002" y="3119236"/>
            <a:ext cx="1130650" cy="378042"/>
            <a:chOff x="1432560" y="1219401"/>
            <a:chExt cx="4002405" cy="504056"/>
          </a:xfrm>
        </p:grpSpPr>
        <p:sp>
          <p:nvSpPr>
            <p:cNvPr id="19" name="圆角矩形 41">
              <a:extLst>
                <a:ext uri="{FF2B5EF4-FFF2-40B4-BE49-F238E27FC236}">
                  <a16:creationId xmlns:a16="http://schemas.microsoft.com/office/drawing/2014/main" id="{DDD91FF9-6198-4EF6-8403-544D668BEA86}"/>
                </a:ext>
              </a:extLst>
            </p:cNvPr>
            <p:cNvSpPr/>
            <p:nvPr/>
          </p:nvSpPr>
          <p:spPr>
            <a:xfrm>
              <a:off x="1432560" y="1219401"/>
              <a:ext cx="4002405" cy="504056"/>
            </a:xfrm>
            <a:prstGeom prst="roundRect">
              <a:avLst/>
            </a:prstGeom>
            <a:noFill/>
            <a:ln w="635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51442" tIns="25721" rIns="51442" bIns="25721" rtlCol="0" anchor="t"/>
            <a:lstStyle/>
            <a:p>
              <a:pPr algn="ctr"/>
              <a:endParaRPr lang="zh-CN" altLang="en-US" sz="825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矩形 48">
              <a:extLst>
                <a:ext uri="{FF2B5EF4-FFF2-40B4-BE49-F238E27FC236}">
                  <a16:creationId xmlns:a16="http://schemas.microsoft.com/office/drawing/2014/main" id="{916AA4E1-B2A5-4224-AB1E-E50F1C0DBDA0}"/>
                </a:ext>
              </a:extLst>
            </p:cNvPr>
            <p:cNvSpPr/>
            <p:nvPr/>
          </p:nvSpPr>
          <p:spPr>
            <a:xfrm>
              <a:off x="2464767" y="1286764"/>
              <a:ext cx="1572968" cy="330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3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开放</a:t>
              </a:r>
              <a:endParaRPr lang="en-US" altLang="zh-CN" sz="1013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3">
            <a:extLst>
              <a:ext uri="{FF2B5EF4-FFF2-40B4-BE49-F238E27FC236}">
                <a16:creationId xmlns:a16="http://schemas.microsoft.com/office/drawing/2014/main" id="{1CECD6E2-71A4-49EA-91E9-B691CE071794}"/>
              </a:ext>
            </a:extLst>
          </p:cNvPr>
          <p:cNvGrpSpPr/>
          <p:nvPr/>
        </p:nvGrpSpPr>
        <p:grpSpPr>
          <a:xfrm>
            <a:off x="775001" y="1781747"/>
            <a:ext cx="1127610" cy="378042"/>
            <a:chOff x="1432560" y="1219401"/>
            <a:chExt cx="4002405" cy="504056"/>
          </a:xfrm>
          <a:noFill/>
        </p:grpSpPr>
        <p:sp>
          <p:nvSpPr>
            <p:cNvPr id="22" name="圆角矩形 24">
              <a:extLst>
                <a:ext uri="{FF2B5EF4-FFF2-40B4-BE49-F238E27FC236}">
                  <a16:creationId xmlns:a16="http://schemas.microsoft.com/office/drawing/2014/main" id="{87A382B4-30D2-4E7F-B227-9A0E49CE08F3}"/>
                </a:ext>
              </a:extLst>
            </p:cNvPr>
            <p:cNvSpPr/>
            <p:nvPr/>
          </p:nvSpPr>
          <p:spPr>
            <a:xfrm>
              <a:off x="1432560" y="1219401"/>
              <a:ext cx="4002405" cy="504056"/>
            </a:xfrm>
            <a:prstGeom prst="roundRect">
              <a:avLst/>
            </a:prstGeom>
            <a:grpFill/>
            <a:ln w="635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51442" tIns="25721" rIns="51442" bIns="25721" rtlCol="0" anchor="t"/>
            <a:lstStyle/>
            <a:p>
              <a:pPr algn="ctr"/>
              <a:endParaRPr lang="zh-CN" altLang="en-US" sz="825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矩形 25">
              <a:extLst>
                <a:ext uri="{FF2B5EF4-FFF2-40B4-BE49-F238E27FC236}">
                  <a16:creationId xmlns:a16="http://schemas.microsoft.com/office/drawing/2014/main" id="{063242F1-4477-48B1-A795-9DBBF285E017}"/>
                </a:ext>
              </a:extLst>
            </p:cNvPr>
            <p:cNvSpPr/>
            <p:nvPr/>
          </p:nvSpPr>
          <p:spPr>
            <a:xfrm>
              <a:off x="1432560" y="1279068"/>
              <a:ext cx="2959833" cy="330945"/>
            </a:xfrm>
            <a:prstGeom prst="rect">
              <a:avLst/>
            </a:prstGeom>
            <a:grp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1013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兼容可扩展</a:t>
              </a:r>
              <a:endParaRPr lang="en-US" altLang="zh-CN" sz="1013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圆角矩形 33">
            <a:extLst>
              <a:ext uri="{FF2B5EF4-FFF2-40B4-BE49-F238E27FC236}">
                <a16:creationId xmlns:a16="http://schemas.microsoft.com/office/drawing/2014/main" id="{947997F7-9892-42F2-9FB6-26067E0A1DA9}"/>
              </a:ext>
            </a:extLst>
          </p:cNvPr>
          <p:cNvSpPr/>
          <p:nvPr/>
        </p:nvSpPr>
        <p:spPr>
          <a:xfrm>
            <a:off x="1907705" y="4027793"/>
            <a:ext cx="6138693" cy="461364"/>
          </a:xfrm>
          <a:prstGeom prst="roundRect">
            <a:avLst>
              <a:gd name="adj" fmla="val 8712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5" name="矩形 36">
            <a:extLst>
              <a:ext uri="{FF2B5EF4-FFF2-40B4-BE49-F238E27FC236}">
                <a16:creationId xmlns:a16="http://schemas.microsoft.com/office/drawing/2014/main" id="{D61A676F-9EE0-4A05-83A2-080C318C862F}"/>
              </a:ext>
            </a:extLst>
          </p:cNvPr>
          <p:cNvSpPr/>
          <p:nvPr/>
        </p:nvSpPr>
        <p:spPr>
          <a:xfrm>
            <a:off x="1058116" y="4145549"/>
            <a:ext cx="621805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大黑简体" panose="02010601030101010101" charset="-122"/>
              </a:rPr>
              <a:t> 放</a:t>
            </a:r>
          </a:p>
        </p:txBody>
      </p:sp>
      <p:pic>
        <p:nvPicPr>
          <p:cNvPr id="26" name="图片 46">
            <a:extLst>
              <a:ext uri="{FF2B5EF4-FFF2-40B4-BE49-F238E27FC236}">
                <a16:creationId xmlns:a16="http://schemas.microsoft.com/office/drawing/2014/main" id="{E6DC07C4-DB69-403A-8C81-AD26BF1C49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6" y="4219357"/>
            <a:ext cx="132464" cy="132464"/>
          </a:xfrm>
          <a:prstGeom prst="rect">
            <a:avLst/>
          </a:prstGeom>
        </p:spPr>
      </p:pic>
      <p:grpSp>
        <p:nvGrpSpPr>
          <p:cNvPr id="27" name="组合 38">
            <a:extLst>
              <a:ext uri="{FF2B5EF4-FFF2-40B4-BE49-F238E27FC236}">
                <a16:creationId xmlns:a16="http://schemas.microsoft.com/office/drawing/2014/main" id="{58D79697-BEFA-47E1-9657-23A07683AE0C}"/>
              </a:ext>
            </a:extLst>
          </p:cNvPr>
          <p:cNvGrpSpPr/>
          <p:nvPr/>
        </p:nvGrpSpPr>
        <p:grpSpPr>
          <a:xfrm>
            <a:off x="775002" y="4081298"/>
            <a:ext cx="1130650" cy="378042"/>
            <a:chOff x="1432560" y="1219401"/>
            <a:chExt cx="4002405" cy="504056"/>
          </a:xfrm>
        </p:grpSpPr>
        <p:sp>
          <p:nvSpPr>
            <p:cNvPr id="28" name="圆角矩形 41">
              <a:extLst>
                <a:ext uri="{FF2B5EF4-FFF2-40B4-BE49-F238E27FC236}">
                  <a16:creationId xmlns:a16="http://schemas.microsoft.com/office/drawing/2014/main" id="{67195EA4-579B-4319-92BB-A647EE4D1312}"/>
                </a:ext>
              </a:extLst>
            </p:cNvPr>
            <p:cNvSpPr/>
            <p:nvPr/>
          </p:nvSpPr>
          <p:spPr>
            <a:xfrm>
              <a:off x="1432560" y="1219401"/>
              <a:ext cx="4002405" cy="504056"/>
            </a:xfrm>
            <a:prstGeom prst="roundRect">
              <a:avLst/>
            </a:prstGeom>
            <a:noFill/>
            <a:ln w="635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51442" tIns="25721" rIns="51442" bIns="25721" rtlCol="0" anchor="t"/>
            <a:lstStyle/>
            <a:p>
              <a:pPr algn="ctr"/>
              <a:endParaRPr lang="zh-CN" altLang="en-US" sz="825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矩形 48">
              <a:extLst>
                <a:ext uri="{FF2B5EF4-FFF2-40B4-BE49-F238E27FC236}">
                  <a16:creationId xmlns:a16="http://schemas.microsoft.com/office/drawing/2014/main" id="{1894D50F-E530-4D9D-962A-963C3D26CD77}"/>
                </a:ext>
              </a:extLst>
            </p:cNvPr>
            <p:cNvSpPr/>
            <p:nvPr/>
          </p:nvSpPr>
          <p:spPr>
            <a:xfrm>
              <a:off x="2464767" y="1286764"/>
              <a:ext cx="1572968" cy="330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3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开源</a:t>
              </a:r>
              <a:endParaRPr lang="en-US" altLang="zh-CN" sz="1013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B7D9DF4F-8450-4B7D-B00E-9ADF5D79DF3A}"/>
              </a:ext>
            </a:extLst>
          </p:cNvPr>
          <p:cNvSpPr/>
          <p:nvPr/>
        </p:nvSpPr>
        <p:spPr>
          <a:xfrm>
            <a:off x="2458285" y="4143199"/>
            <a:ext cx="2531462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25" dirty="0">
                <a:latin typeface="微软雅黑" panose="020B0503020204020204" pitchFamily="34" charset="-122"/>
                <a:ea typeface="微软雅黑" panose="020B0503020204020204" pitchFamily="34" charset="-122"/>
                <a:cs typeface="方正黑体简体" panose="02010601030101010101" charset="-122"/>
                <a:hlinkClick r:id="rId3"/>
              </a:rPr>
              <a:t>https://github.com/OAID/Tengine</a:t>
            </a:r>
            <a:endParaRPr lang="en-US" altLang="zh-CN" sz="1125" dirty="0">
              <a:latin typeface="微软雅黑" panose="020B0503020204020204" pitchFamily="34" charset="-122"/>
              <a:ea typeface="微软雅黑" panose="020B0503020204020204" pitchFamily="34" charset="-122"/>
              <a:cs typeface="方正黑体简体" panose="02010601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4214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6710628-F0F2-421F-B28D-39404AB6C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427CB6F-F740-4ED7-84EA-01A5389848E3}"/>
              </a:ext>
            </a:extLst>
          </p:cNvPr>
          <p:cNvGrpSpPr/>
          <p:nvPr/>
        </p:nvGrpSpPr>
        <p:grpSpPr>
          <a:xfrm>
            <a:off x="440609" y="1307945"/>
            <a:ext cx="3676938" cy="2527609"/>
            <a:chOff x="97277" y="1926077"/>
            <a:chExt cx="5009744" cy="4805463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B24E7867-3550-43DF-A237-4BB012FEE15D}"/>
                </a:ext>
              </a:extLst>
            </p:cNvPr>
            <p:cNvSpPr/>
            <p:nvPr/>
          </p:nvSpPr>
          <p:spPr>
            <a:xfrm>
              <a:off x="334627" y="2443158"/>
              <a:ext cx="4542817" cy="7403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</a:rPr>
                <a:t>上层应用程序</a:t>
              </a:r>
              <a:r>
                <a:rPr lang="en-US" altLang="zh-CN" b="1" dirty="0">
                  <a:solidFill>
                    <a:schemeClr val="bg1"/>
                  </a:solidFill>
                </a:rPr>
                <a:t>(</a:t>
              </a:r>
              <a:r>
                <a:rPr lang="zh-CN" altLang="en-US" b="1" dirty="0">
                  <a:solidFill>
                    <a:schemeClr val="bg1"/>
                  </a:solidFill>
                </a:rPr>
                <a:t>人脸识别，语音识别</a:t>
              </a:r>
              <a:r>
                <a:rPr lang="en-US" altLang="zh-CN" b="1" dirty="0">
                  <a:solidFill>
                    <a:schemeClr val="bg1"/>
                  </a:solidFill>
                </a:rPr>
                <a:t>...)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86379B7D-F2F4-40CD-AC6D-C42048C4798B}"/>
                </a:ext>
              </a:extLst>
            </p:cNvPr>
            <p:cNvSpPr/>
            <p:nvPr/>
          </p:nvSpPr>
          <p:spPr>
            <a:xfrm>
              <a:off x="345335" y="5509641"/>
              <a:ext cx="4542817" cy="740380"/>
            </a:xfrm>
            <a:prstGeom prst="round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底层硬件（</a:t>
              </a:r>
              <a:r>
                <a:rPr lang="en-US" altLang="zh-CN" dirty="0"/>
                <a:t>CPU</a:t>
              </a:r>
              <a:r>
                <a:rPr lang="zh-CN" altLang="en-US" dirty="0"/>
                <a:t>，</a:t>
              </a:r>
              <a:r>
                <a:rPr lang="en-US" altLang="zh-CN" dirty="0"/>
                <a:t>GPU</a:t>
              </a:r>
              <a:r>
                <a:rPr lang="zh-CN" altLang="en-US" dirty="0"/>
                <a:t>，</a:t>
              </a:r>
              <a:r>
                <a:rPr lang="en-US" altLang="zh-CN" dirty="0"/>
                <a:t>DSP</a:t>
              </a:r>
              <a:r>
                <a:rPr lang="zh-CN" altLang="en-US" dirty="0"/>
                <a:t>，</a:t>
              </a:r>
              <a:r>
                <a:rPr lang="en-US" altLang="zh-CN" dirty="0"/>
                <a:t>DLA...</a:t>
              </a:r>
              <a:r>
                <a:rPr lang="zh-CN" altLang="en-US" dirty="0"/>
                <a:t>）</a:t>
              </a: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A7DBBBC-7FD0-4E0C-BA8B-40140BEFAC52}"/>
                </a:ext>
              </a:extLst>
            </p:cNvPr>
            <p:cNvSpPr/>
            <p:nvPr/>
          </p:nvSpPr>
          <p:spPr>
            <a:xfrm>
              <a:off x="1736389" y="3841627"/>
              <a:ext cx="1760707" cy="85495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00B0F0"/>
                  </a:solidFill>
                </a:rPr>
                <a:t>Tengine</a:t>
              </a:r>
              <a:endParaRPr lang="zh-CN" altLang="en-US" b="1" dirty="0">
                <a:solidFill>
                  <a:srgbClr val="00B0F0"/>
                </a:solidFill>
              </a:endParaRPr>
            </a:p>
          </p:txBody>
        </p:sp>
        <p:sp>
          <p:nvSpPr>
            <p:cNvPr id="8" name="箭头: 上下 7">
              <a:extLst>
                <a:ext uri="{FF2B5EF4-FFF2-40B4-BE49-F238E27FC236}">
                  <a16:creationId xmlns:a16="http://schemas.microsoft.com/office/drawing/2014/main" id="{CAD3F1D5-72EC-4360-B687-1E4A233A9FEF}"/>
                </a:ext>
              </a:extLst>
            </p:cNvPr>
            <p:cNvSpPr/>
            <p:nvPr/>
          </p:nvSpPr>
          <p:spPr>
            <a:xfrm>
              <a:off x="2456235" y="3331881"/>
              <a:ext cx="321013" cy="466927"/>
            </a:xfrm>
            <a:prstGeom prst="upDownArrow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箭头: 上下 8">
              <a:extLst>
                <a:ext uri="{FF2B5EF4-FFF2-40B4-BE49-F238E27FC236}">
                  <a16:creationId xmlns:a16="http://schemas.microsoft.com/office/drawing/2014/main" id="{02785CCC-3DC9-41FF-940D-F914C50A64A1}"/>
                </a:ext>
              </a:extLst>
            </p:cNvPr>
            <p:cNvSpPr/>
            <p:nvPr/>
          </p:nvSpPr>
          <p:spPr>
            <a:xfrm>
              <a:off x="2456234" y="4894371"/>
              <a:ext cx="321013" cy="466927"/>
            </a:xfrm>
            <a:prstGeom prst="upDownArrow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472D3AE6-3BC8-4AD4-B195-234C11196F1C}"/>
                </a:ext>
              </a:extLst>
            </p:cNvPr>
            <p:cNvSpPr/>
            <p:nvPr/>
          </p:nvSpPr>
          <p:spPr>
            <a:xfrm>
              <a:off x="97277" y="1926077"/>
              <a:ext cx="5009744" cy="4805463"/>
            </a:xfrm>
            <a:prstGeom prst="roundRect">
              <a:avLst/>
            </a:prstGeom>
            <a:noFill/>
            <a:ln>
              <a:prstDash val="lg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2DEC78FA-18BA-4157-8E47-30AD65A153E4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4546091" y="843558"/>
            <a:ext cx="4664505" cy="3549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/>
              <a:t> 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嵌入式 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Deep Learning </a:t>
            </a:r>
            <a:r>
              <a:rPr lang="en-US" altLang="zh-CN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Inference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Framework 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p"/>
            </a:pP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为上层应用提供推理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p"/>
            </a:pP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为芯片厂商提供适配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支持同时运行多个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AI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应用算法</a:t>
            </a:r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p"/>
            </a:pP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 支持同时调用多个计算模块</a:t>
            </a:r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522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04C906F4-EDAC-49C6-84C9-4DEFB45AEF1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655032"/>
            <a:ext cx="8367713" cy="2358898"/>
          </a:xfrm>
        </p:spPr>
      </p:pic>
    </p:spTree>
    <p:extLst>
      <p:ext uri="{BB962C8B-B14F-4D97-AF65-F5344CB8AC3E}">
        <p14:creationId xmlns:p14="http://schemas.microsoft.com/office/powerpoint/2010/main" val="63779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83CFCE2-769E-4CB9-B2A7-49FF5677C2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792535"/>
            <a:ext cx="8367713" cy="208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89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E6EE3548-BD98-48FA-9F16-E949700026F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950" y="1777112"/>
            <a:ext cx="8367713" cy="21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12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B00D5D-BD91-4F52-8F23-31D333D2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Tengine</a:t>
            </a:r>
            <a:r>
              <a:rPr lang="en-US" altLang="zh-CN" dirty="0"/>
              <a:t> API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3F57AAFF-A4DC-4029-A3F0-90D2EF8322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2796" y="1079500"/>
            <a:ext cx="7886020" cy="350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966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openailab">
  <a:themeElements>
    <a:clrScheme name="Custom 13">
      <a:dk1>
        <a:srgbClr val="000000"/>
      </a:dk1>
      <a:lt1>
        <a:srgbClr val="FFFFFF"/>
      </a:lt1>
      <a:dk2>
        <a:srgbClr val="61116A"/>
      </a:dk2>
      <a:lt2>
        <a:srgbClr val="F68A33"/>
      </a:lt2>
      <a:accent1>
        <a:srgbClr val="128CAB"/>
      </a:accent1>
      <a:accent2>
        <a:srgbClr val="ED174F"/>
      </a:accent2>
      <a:accent3>
        <a:srgbClr val="26CEAD"/>
      </a:accent3>
      <a:accent4>
        <a:srgbClr val="F68A33"/>
      </a:accent4>
      <a:accent5>
        <a:srgbClr val="00B1DB"/>
      </a:accent5>
      <a:accent6>
        <a:srgbClr val="61116A"/>
      </a:accent6>
      <a:hlink>
        <a:srgbClr val="128CAB"/>
      </a:hlink>
      <a:folHlink>
        <a:srgbClr val="9A8B7C"/>
      </a:folHlink>
    </a:clrScheme>
    <a:fontScheme name="OPEN AI LAB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视点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>
    <a:spDef>
      <a:spPr>
        <a:noFill/>
        <a:ln w="6350" cmpd="sng">
          <a:solidFill>
            <a:srgbClr val="FF0000"/>
          </a:solidFill>
        </a:ln>
        <a:effectLst/>
      </a:spPr>
      <a:bodyPr lIns="68589" tIns="34295" rIns="68589" bIns="34295" rtlCol="0" anchor="t"/>
      <a:lstStyle>
        <a:defPPr algn="ctr">
          <a:defRPr sz="1100" dirty="0" err="1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t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penailab" id="{167F3469-3BC5-4179-B691-4EBD8158B2F9}" vid="{AB43645B-9410-4B8E-AC75-17B61A41DC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5ECD683-46A6-8A40-A56F-3A6E3F9DFA9F}">
  <we:reference id="wa104380121" version="2.0.0.0" store="zh-CN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lour_x0020_Status xmlns="fab4047d-50d7-459d-b2d8-04c237d58ee3">Green</Colour_x0020_Status>
    <Security0 xmlns="fab4047d-50d7-459d-b2d8-04c237d58ee3">NDA</Security0>
    <Document_x0020_Owner xmlns="fab4047d-50d7-459d-b2d8-04c237d58ee3">
      <UserInfo>
        <DisplayName>Soshun Arai</DisplayName>
        <AccountId>371</AccountId>
        <AccountType/>
      </UserInfo>
    </Document_x0020_Owner>
    <Document_x0020_Type xmlns="fab4047d-50d7-459d-b2d8-04c237d58ee3">Customer Presentation</Document_x0020_Type>
    <Subgroup xmlns="fab4047d-50d7-459d-b2d8-04c237d58ee3" xsi:nil="true"/>
    <Product xmlns="fab4047d-50d7-459d-b2d8-04c237d58ee3">166</Product>
    <Comply_x0020_with_x0020_safety_x0020_communications_x0020_guidelines_x003f_ xmlns="fab4047d-50d7-459d-b2d8-04c237d58ee3">true</Comply_x0020_with_x0020_safety_x0020_communications_x0020_guidelines_x003f_>
    <Safety_x002d_related_x0020_statements_x0020_in_x0020_presentation_x003f_ xmlns="fab4047d-50d7-459d-b2d8-04c237d58ee3">true</Safety_x002d_related_x0020_statements_x0020_in_x0020_presentation_x003f_>
    <Group xmlns="fab4047d-50d7-459d-b2d8-04c237d58ee3">15</Group>
    <_dlc_ExpireDateSaved xmlns="http://schemas.microsoft.com/sharepoint/v3" xsi:nil="true"/>
    <_dlc_ExpireDate xmlns="http://schemas.microsoft.com/sharepoint/v3">2016-11-24T14:30:38+00:00</_dlc_ExpireDate>
    <_dlc_DocId xmlns="f2ad5090-61a8-4b8c-ab70-68f4ff4d1933">ARM-ECM-0498527</_dlc_DocId>
    <_dlc_DocIdUrl xmlns="f2ad5090-61a8-4b8c-ab70-68f4ff4d1933">
      <Url>http://teamsites.arm.com/sites/salescollateral/_layouts/DocIdRedir.aspx?ID=ARM-ECM-0498527</Url>
      <Description>ARM-ECM-0498527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4B3E189D714F49A85ED613D6AE4F95" ma:contentTypeVersion="26" ma:contentTypeDescription="Create a new document." ma:contentTypeScope="" ma:versionID="ec8655d02b7424c45c8e51ade375826e">
  <xsd:schema xmlns:xsd="http://www.w3.org/2001/XMLSchema" xmlns:xs="http://www.w3.org/2001/XMLSchema" xmlns:p="http://schemas.microsoft.com/office/2006/metadata/properties" xmlns:ns1="http://schemas.microsoft.com/sharepoint/v3" xmlns:ns2="fab4047d-50d7-459d-b2d8-04c237d58ee3" xmlns:ns3="f2ad5090-61a8-4b8c-ab70-68f4ff4d1933" targetNamespace="http://schemas.microsoft.com/office/2006/metadata/properties" ma:root="true" ma:fieldsID="f342d402e83ea7e63f830916b314a8be" ns1:_="" ns2:_="" ns3:_="">
    <xsd:import namespace="http://schemas.microsoft.com/sharepoint/v3"/>
    <xsd:import namespace="fab4047d-50d7-459d-b2d8-04c237d58ee3"/>
    <xsd:import namespace="f2ad5090-61a8-4b8c-ab70-68f4ff4d1933"/>
    <xsd:element name="properties">
      <xsd:complexType>
        <xsd:sequence>
          <xsd:element name="documentManagement">
            <xsd:complexType>
              <xsd:all>
                <xsd:element ref="ns2:Document_x0020_Owner"/>
                <xsd:element ref="ns2:Security0"/>
                <xsd:element ref="ns2:Document_x0020_Type" minOccurs="0"/>
                <xsd:element ref="ns2:Group"/>
                <xsd:element ref="ns2:Subgroup" minOccurs="0"/>
                <xsd:element ref="ns2:Product"/>
                <xsd:element ref="ns2:Safety_x002d_related_x0020_statements_x0020_in_x0020_presentation_x003f_" minOccurs="0"/>
                <xsd:element ref="ns2:Comply_x0020_with_x0020_safety_x0020_communications_x0020_guidelines_x003f_" minOccurs="0"/>
                <xsd:element ref="ns3:_dlc_DocId" minOccurs="0"/>
                <xsd:element ref="ns3:_dlc_DocIdUrl" minOccurs="0"/>
                <xsd:element ref="ns3:_dlc_DocIdPersistId" minOccurs="0"/>
                <xsd:element ref="ns2:Colour_x0020_Statu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2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3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4" nillable="true" ma:displayName="Expiration Date" ma:description="" ma:hidden="true" ma:indexed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b4047d-50d7-459d-b2d8-04c237d58ee3" elementFormDefault="qualified">
    <xsd:import namespace="http://schemas.microsoft.com/office/2006/documentManagement/types"/>
    <xsd:import namespace="http://schemas.microsoft.com/office/infopath/2007/PartnerControls"/>
    <xsd:element name="Document_x0020_Owner" ma:index="8" ma:displayName="Document Owner" ma:list="UserInfo" ma:SharePointGroup="0" ma:internalName="Docum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0" ma:index="9" ma:displayName="Security" ma:default="NDA" ma:format="Dropdown" ma:internalName="Security0">
      <xsd:simpleType>
        <xsd:restriction base="dms:Choice">
          <xsd:enumeration value="NDA"/>
          <xsd:enumeration value="ARM Only"/>
          <xsd:enumeration value="Public"/>
        </xsd:restriction>
      </xsd:simpleType>
    </xsd:element>
    <xsd:element name="Document_x0020_Type" ma:index="10" nillable="true" ma:displayName="Document Type" ma:default="Benchmark" ma:format="Dropdown" ma:internalName="Document_x0020_Type">
      <xsd:simpleType>
        <xsd:restriction base="dms:Choice">
          <xsd:enumeration value="Benchmark"/>
          <xsd:enumeration value="Brochure"/>
          <xsd:enumeration value="Competitive Info"/>
          <xsd:enumeration value="Customer Presentation"/>
          <xsd:enumeration value="Datasheet"/>
          <xsd:enumeration value="Demo"/>
          <xsd:enumeration value="Elevator Pitch"/>
          <xsd:enumeration value="FAQ"/>
          <xsd:enumeration value="Other Presentation"/>
          <xsd:enumeration value="Other Supporting Material"/>
          <xsd:enumeration value="Product Brief"/>
          <xsd:enumeration value="Roadmap/Schedule"/>
          <xsd:enumeration value="Training"/>
          <xsd:enumeration value="Whitepaper"/>
        </xsd:restriction>
      </xsd:simpleType>
    </xsd:element>
    <xsd:element name="Group" ma:index="12" ma:displayName="Group" ma:indexed="true" ma:list="{1e1db78f-fb33-41b8-b660-c16e2b536886}" ma:internalName="Group" ma:showField="Title" ma:web="5f4ae47c-568b-4555-9a30-847936562c27">
      <xsd:simpleType>
        <xsd:restriction base="dms:Lookup"/>
      </xsd:simpleType>
    </xsd:element>
    <xsd:element name="Subgroup" ma:index="13" nillable="true" ma:displayName="Subgroup" ma:list="{833b5656-e3e2-4bb7-bd1e-4583f10622aa}" ma:internalName="Subgroup" ma:showField="Title" ma:web="5f4ae47c-568b-4555-9a30-847936562c27">
      <xsd:simpleType>
        <xsd:restriction base="dms:Lookup"/>
      </xsd:simpleType>
    </xsd:element>
    <xsd:element name="Product" ma:index="14" ma:displayName="Product" ma:indexed="true" ma:list="{50736085-4758-43b9-981b-11f348bd511e}" ma:internalName="Product" ma:showField="Title" ma:web="5f4ae47c-568b-4555-9a30-847936562c27">
      <xsd:simpleType>
        <xsd:restriction base="dms:Lookup"/>
      </xsd:simpleType>
    </xsd:element>
    <xsd:element name="Safety_x002d_related_x0020_statements_x0020_in_x0020_presentation_x003f_" ma:index="15" nillable="true" ma:displayName="Safety related statements in presentation" ma:default="0" ma:internalName="Safety_x002d_related_x0020_statements_x0020_in_x0020_presentation_x003f_">
      <xsd:simpleType>
        <xsd:restriction base="dms:Boolean"/>
      </xsd:simpleType>
    </xsd:element>
    <xsd:element name="Comply_x0020_with_x0020_safety_x0020_communications_x0020_guidelines_x003f_" ma:index="16" nillable="true" ma:displayName="Comply with safety communications guidelines" ma:default="0" ma:internalName="Comply_x0020_with_x0020_safety_x0020_communications_x0020_guidelines_x003f_">
      <xsd:simpleType>
        <xsd:restriction base="dms:Boolean"/>
      </xsd:simpleType>
    </xsd:element>
    <xsd:element name="Colour_x0020_Status" ma:index="20" nillable="true" ma:displayName="Colour Status" ma:default="Green" ma:format="Dropdown" ma:hidden="true" ma:internalName="Colour_x0020_Status" ma:readOnly="false">
      <xsd:simpleType>
        <xsd:restriction base="dms:Choice">
          <xsd:enumeration value="Green"/>
          <xsd:enumeration value="Amber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_dlc_DocId" ma:index="17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8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p:Policy xmlns:p="office.server.policy" id="" local="true">
  <p:Name>Document</p:Name>
  <p:Description/>
  <p:Statement/>
  <p:PolicyItems>
    <p:PolicyItem featureId="Microsoft.Office.RecordsManagement.PolicyFeatures.Expiration" staticId="0x0101004E4B3E189D714F49A85ED613D6AE4F95|-1756139441" UniqueId="8490c30d-20e0-49c5-9df6-0258341f5e16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12</number>
                  <property>Modified</property>
                  <propertyId>28cf69c5-fa48-462a-b5cd-27b6f9d2bd5f</propertyId>
                  <period>months</period>
                </formula>
                <action type="workflow" id="1069b4ef-e6f3-4ad7-8c8e-772136578697"/>
              </data>
            </stages>
          </Schedule>
        </Schedules>
      </p:CustomData>
    </p:PolicyItem>
    <p:PolicyItem featureId="Microsoft.Office.RecordsManagement.PolicyFeatures.PolicyAudit" staticId="0x0101004E4B3E189D714F49A85ED613D6AE4F95|937198175" UniqueId="ef28f4cb-5c4a-46ed-a246-9d667b2e240e">
      <p:Name>Auditing</p:Name>
      <p:Description>Audits user actions on documents and list items to the Audit Log.</p:Description>
      <p:CustomData>
        <Audit>
          <View/>
        </Audit>
      </p:CustomData>
    </p:PolicyItem>
  </p:PolicyItems>
</p:Policy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312F9071-BD37-44BF-84C9-83C54834971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295A2A-CB29-4FA9-88D1-66134D63EE25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2ad5090-61a8-4b8c-ab70-68f4ff4d1933"/>
    <ds:schemaRef ds:uri="http://schemas.microsoft.com/office/2006/documentManagement/types"/>
    <ds:schemaRef ds:uri="http://purl.org/dc/terms/"/>
    <ds:schemaRef ds:uri="fab4047d-50d7-459d-b2d8-04c237d58ee3"/>
    <ds:schemaRef ds:uri="http://schemas.microsoft.com/sharepoint/v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907F51-8A80-421B-B512-31B80582F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ab4047d-50d7-459d-b2d8-04c237d58ee3"/>
    <ds:schemaRef ds:uri="f2ad5090-61a8-4b8c-ab70-68f4ff4d19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650FA43-9E36-4989-A665-0139C660FC54}">
  <ds:schemaRefs>
    <ds:schemaRef ds:uri="office.server.policy"/>
  </ds:schemaRefs>
</ds:datastoreItem>
</file>

<file path=customXml/itemProps5.xml><?xml version="1.0" encoding="utf-8"?>
<ds:datastoreItem xmlns:ds="http://schemas.openxmlformats.org/officeDocument/2006/customXml" ds:itemID="{BDC72D20-5FCA-4D5F-A33F-3F2D155C66D0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openailab</Template>
  <TotalTime>58962</TotalTime>
  <Words>719</Words>
  <Application>Microsoft Office PowerPoint</Application>
  <PresentationFormat>全屏显示(16:9)</PresentationFormat>
  <Paragraphs>200</Paragraphs>
  <Slides>31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4" baseType="lpstr">
      <vt:lpstr>宋体</vt:lpstr>
      <vt:lpstr>微软雅黑</vt:lpstr>
      <vt:lpstr>方正大黑简体</vt:lpstr>
      <vt:lpstr>DengXian</vt:lpstr>
      <vt:lpstr>Arial</vt:lpstr>
      <vt:lpstr>Calibri</vt:lpstr>
      <vt:lpstr>Courier New</vt:lpstr>
      <vt:lpstr>Verdana</vt:lpstr>
      <vt:lpstr>Wingdings</vt:lpstr>
      <vt:lpstr>Wingdings 2</vt:lpstr>
      <vt:lpstr>openailab</vt:lpstr>
      <vt:lpstr>Packager Shell Object</vt:lpstr>
      <vt:lpstr>Package</vt:lpstr>
      <vt:lpstr>PowerPoint 演示文稿</vt:lpstr>
      <vt:lpstr>Tengine特点 - 针对嵌入式场景设计</vt:lpstr>
      <vt:lpstr>Tengine特点 – 高性能、高效</vt:lpstr>
      <vt:lpstr>Tengine特点 – 兼容开放</vt:lpstr>
      <vt:lpstr>Tengine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Tengine API</vt:lpstr>
      <vt:lpstr>Caffe环境搭建</vt:lpstr>
      <vt:lpstr>Caffe环境搭建</vt:lpstr>
      <vt:lpstr>Caffe环境搭建</vt:lpstr>
      <vt:lpstr>Caffe环境搭建</vt:lpstr>
      <vt:lpstr>手写字识别</vt:lpstr>
      <vt:lpstr>手写字识别</vt:lpstr>
      <vt:lpstr>手写字识别</vt:lpstr>
      <vt:lpstr>手写字识别</vt:lpstr>
      <vt:lpstr>实践：在Tengine上调用自己的模型</vt:lpstr>
    </vt:vector>
  </TitlesOfParts>
  <Company>Arm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Automotive update</dc:title>
  <dc:creator>Ming Lu</dc:creator>
  <cp:lastModifiedBy>Lenovo</cp:lastModifiedBy>
  <cp:revision>2988</cp:revision>
  <cp:lastPrinted>2019-06-26T10:47:23Z</cp:lastPrinted>
  <dcterms:created xsi:type="dcterms:W3CDTF">2015-02-12T13:29:59Z</dcterms:created>
  <dcterms:modified xsi:type="dcterms:W3CDTF">2019-06-27T11:14:41Z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0x0101004E4B3E189D714F49A85ED613D6AE4F95</vt:lpwstr>
  </property>
  <property fmtid="{D5CDD505-2E9C-101B-9397-08002B2CF9AE}" pid="3" name="_dlc_policyId">
    <vt:lpwstr>0x0101004E4B3E189D714F49A85ED613D6AE4F95|-1756139441</vt:lpwstr>
  </property>
  <property fmtid="{D5CDD505-2E9C-101B-9397-08002B2CF9AE}" pid="4" name="ItemRetentionFormula">
    <vt:lpwstr>&lt;formula id="Microsoft.Office.RecordsManagement.PolicyFeatures.Expiration.Formula.BuiltIn"&gt;&lt;number&gt;12&lt;/number&gt;&lt;property&gt;Modified&lt;/property&gt;&lt;propertyId&gt;28cf69c5-fa48-462a-b5cd-27b6f9d2bd5f&lt;/propertyId&gt;&lt;period&gt;months&lt;/period&gt;&lt;/formula&gt;</vt:lpwstr>
  </property>
  <property fmtid="{D5CDD505-2E9C-101B-9397-08002B2CF9AE}" pid="5" name="_dlc_DocIdItemGuid">
    <vt:lpwstr>7332c214-2925-43b8-a9aa-e27c99e0c1ea</vt:lpwstr>
  </property>
</Properties>
</file>